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1" r:id="rId1"/>
  </p:sldMasterIdLst>
  <p:notesMasterIdLst>
    <p:notesMasterId r:id="rId18"/>
  </p:notesMasterIdLst>
  <p:handoutMasterIdLst>
    <p:handoutMasterId r:id="rId19"/>
  </p:handoutMasterIdLst>
  <p:sldIdLst>
    <p:sldId id="256" r:id="rId2"/>
    <p:sldId id="349" r:id="rId3"/>
    <p:sldId id="357" r:id="rId4"/>
    <p:sldId id="359" r:id="rId5"/>
    <p:sldId id="363" r:id="rId6"/>
    <p:sldId id="371" r:id="rId7"/>
    <p:sldId id="360" r:id="rId8"/>
    <p:sldId id="376" r:id="rId9"/>
    <p:sldId id="373" r:id="rId10"/>
    <p:sldId id="361" r:id="rId11"/>
    <p:sldId id="377" r:id="rId12"/>
    <p:sldId id="378" r:id="rId13"/>
    <p:sldId id="362" r:id="rId14"/>
    <p:sldId id="367" r:id="rId15"/>
    <p:sldId id="368" r:id="rId16"/>
    <p:sldId id="347"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CC"/>
    <a:srgbClr val="E67A5C"/>
    <a:srgbClr val="083FA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3867" autoAdjust="0"/>
    <p:restoredTop sz="94660"/>
  </p:normalViewPr>
  <p:slideViewPr>
    <p:cSldViewPr snapToGrid="0">
      <p:cViewPr varScale="1">
        <p:scale>
          <a:sx n="110" d="100"/>
          <a:sy n="110" d="100"/>
        </p:scale>
        <p:origin x="120" y="204"/>
      </p:cViewPr>
      <p:guideLst>
        <p:guide orient="horz" pos="2160"/>
        <p:guide pos="3840"/>
      </p:guideLst>
    </p:cSldViewPr>
  </p:slideViewPr>
  <p:notesTextViewPr>
    <p:cViewPr>
      <p:scale>
        <a:sx n="1" d="1"/>
        <a:sy n="1" d="1"/>
      </p:scale>
      <p:origin x="0" y="0"/>
    </p:cViewPr>
  </p:notesTextViewPr>
  <p:notesViewPr>
    <p:cSldViewPr snapToGrid="0">
      <p:cViewPr varScale="1">
        <p:scale>
          <a:sx n="68" d="100"/>
          <a:sy n="68" d="100"/>
        </p:scale>
        <p:origin x="3101" y="67"/>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2272412-ECD9-4589-8F80-ED35644F1A6B}" type="datetimeFigureOut">
              <a:rPr lang="en-US" smtClean="0"/>
              <a:t>2/22/2021</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6A4C0F7-5F49-42B7-B90C-A2B4D6FD848C}" type="slidenum">
              <a:rPr lang="en-US" smtClean="0"/>
              <a:t>‹#›</a:t>
            </a:fld>
            <a:endParaRPr lang="en-US"/>
          </a:p>
        </p:txBody>
      </p:sp>
    </p:spTree>
    <p:extLst>
      <p:ext uri="{BB962C8B-B14F-4D97-AF65-F5344CB8AC3E}">
        <p14:creationId xmlns:p14="http://schemas.microsoft.com/office/powerpoint/2010/main" val="272937246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2.png>
</file>

<file path=ppt/media/image12.tiff>
</file>

<file path=ppt/media/image13.png>
</file>

<file path=ppt/media/image14.png>
</file>

<file path=ppt/media/image2.png>
</file>

<file path=ppt/media/image3.tiff>
</file>

<file path=ppt/media/image4.tiff>
</file>

<file path=ppt/media/image5.tiff>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8F45BA7-E16A-448D-AFA6-C7C5F831FC2B}" type="datetimeFigureOut">
              <a:rPr lang="en-US" smtClean="0"/>
              <a:t>2/22/2021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63CAA21-A97D-4DBF-8260-A26B87E292CD}" type="slidenum">
              <a:rPr lang="en-US" smtClean="0"/>
              <a:t>‹#›</a:t>
            </a:fld>
            <a:endParaRPr lang="en-US"/>
          </a:p>
        </p:txBody>
      </p:sp>
    </p:spTree>
    <p:extLst>
      <p:ext uri="{BB962C8B-B14F-4D97-AF65-F5344CB8AC3E}">
        <p14:creationId xmlns:p14="http://schemas.microsoft.com/office/powerpoint/2010/main" val="15975451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ECDE8EEA-CD7B-E140-A164-1A571A8EB762}" type="datetimeFigureOut">
              <a:rPr lang="en-US" smtClean="0"/>
              <a:t>2/22/2021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C331A3-4287-9740-8F6E-96CE76AD6BC5}"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CDE8EEA-CD7B-E140-A164-1A571A8EB762}" type="datetimeFigureOut">
              <a:rPr lang="en-US" smtClean="0"/>
              <a:t>2/22/2021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C331A3-4287-9740-8F6E-96CE76AD6BC5}"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CDE8EEA-CD7B-E140-A164-1A571A8EB762}" type="datetimeFigureOut">
              <a:rPr lang="en-US" smtClean="0"/>
              <a:t>2/22/2021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C331A3-4287-9740-8F6E-96CE76AD6BC5}"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1_Title Slide">
    <p:spTree>
      <p:nvGrpSpPr>
        <p:cNvPr id="1" name=""/>
        <p:cNvGrpSpPr/>
        <p:nvPr/>
      </p:nvGrpSpPr>
      <p:grpSpPr>
        <a:xfrm>
          <a:off x="0" y="0"/>
          <a:ext cx="0" cy="0"/>
          <a:chOff x="0" y="0"/>
          <a:chExt cx="0" cy="0"/>
        </a:xfrm>
      </p:grpSpPr>
      <p:sp>
        <p:nvSpPr>
          <p:cNvPr id="7" name="Rectangle 6"/>
          <p:cNvSpPr/>
          <p:nvPr userDrawn="1"/>
        </p:nvSpPr>
        <p:spPr>
          <a:xfrm>
            <a:off x="0" y="0"/>
            <a:ext cx="12192000" cy="775607"/>
          </a:xfrm>
          <a:prstGeom prst="rect">
            <a:avLst/>
          </a:prstGeom>
          <a:solidFill>
            <a:srgbClr val="083FA4">
              <a:shade val="30000"/>
              <a:satMod val="1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 Placeholder 11"/>
          <p:cNvSpPr>
            <a:spLocks noGrp="1"/>
          </p:cNvSpPr>
          <p:nvPr>
            <p:ph type="body" sz="quarter" idx="10" hasCustomPrompt="1"/>
          </p:nvPr>
        </p:nvSpPr>
        <p:spPr>
          <a:xfrm>
            <a:off x="2709863" y="2522538"/>
            <a:ext cx="6753225" cy="1314450"/>
          </a:xfrm>
          <a:prstGeom prst="rect">
            <a:avLst/>
          </a:prstGeom>
        </p:spPr>
        <p:txBody>
          <a:bodyPr anchor="ctr"/>
          <a:lstStyle>
            <a:lvl1pPr marL="0" indent="0" algn="ctr">
              <a:buNone/>
              <a:defRPr sz="4400" b="1"/>
            </a:lvl1pPr>
          </a:lstStyle>
          <a:p>
            <a:pPr lvl="0"/>
            <a:r>
              <a:rPr lang="en-GB" dirty="0"/>
              <a:t>Presentation Title </a:t>
            </a:r>
            <a:endParaRPr lang="en-US" dirty="0"/>
          </a:p>
        </p:txBody>
      </p:sp>
      <p:sp>
        <p:nvSpPr>
          <p:cNvPr id="6" name="Rectangle 5"/>
          <p:cNvSpPr/>
          <p:nvPr userDrawn="1"/>
        </p:nvSpPr>
        <p:spPr>
          <a:xfrm>
            <a:off x="0" y="6596743"/>
            <a:ext cx="12192000" cy="261257"/>
          </a:xfrm>
          <a:prstGeom prst="rect">
            <a:avLst/>
          </a:prstGeom>
          <a:solidFill>
            <a:srgbClr val="083FA4">
              <a:shade val="30000"/>
              <a:satMod val="1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435128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userDrawn="1">
  <p:cSld name="Custom Layout">
    <p:spTree>
      <p:nvGrpSpPr>
        <p:cNvPr id="1" name=""/>
        <p:cNvGrpSpPr/>
        <p:nvPr/>
      </p:nvGrpSpPr>
      <p:grpSpPr>
        <a:xfrm>
          <a:off x="0" y="0"/>
          <a:ext cx="0" cy="0"/>
          <a:chOff x="0" y="0"/>
          <a:chExt cx="0" cy="0"/>
        </a:xfrm>
      </p:grpSpPr>
      <p:sp>
        <p:nvSpPr>
          <p:cNvPr id="3" name="Rectangle 2"/>
          <p:cNvSpPr/>
          <p:nvPr userDrawn="1"/>
        </p:nvSpPr>
        <p:spPr>
          <a:xfrm>
            <a:off x="0" y="0"/>
            <a:ext cx="12192000" cy="775607"/>
          </a:xfrm>
          <a:prstGeom prst="rect">
            <a:avLst/>
          </a:prstGeom>
          <a:solidFill>
            <a:srgbClr val="083FA4">
              <a:shade val="30000"/>
              <a:satMod val="1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userDrawn="1"/>
        </p:nvSpPr>
        <p:spPr>
          <a:xfrm>
            <a:off x="0" y="6596743"/>
            <a:ext cx="12192000" cy="261257"/>
          </a:xfrm>
          <a:prstGeom prst="rect">
            <a:avLst/>
          </a:prstGeom>
          <a:solidFill>
            <a:srgbClr val="083FA4">
              <a:shade val="30000"/>
              <a:satMod val="1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 Placeholder 6"/>
          <p:cNvSpPr>
            <a:spLocks noGrp="1"/>
          </p:cNvSpPr>
          <p:nvPr>
            <p:ph type="body" sz="quarter" idx="10" hasCustomPrompt="1"/>
          </p:nvPr>
        </p:nvSpPr>
        <p:spPr>
          <a:xfrm>
            <a:off x="163513" y="130175"/>
            <a:ext cx="7151687" cy="522288"/>
          </a:xfrm>
          <a:prstGeom prst="rect">
            <a:avLst/>
          </a:prstGeom>
        </p:spPr>
        <p:txBody>
          <a:bodyPr anchor="ctr"/>
          <a:lstStyle>
            <a:lvl1pPr marL="0" indent="0">
              <a:buNone/>
              <a:defRPr sz="4000" b="1">
                <a:solidFill>
                  <a:schemeClr val="bg1"/>
                </a:solidFill>
              </a:defRPr>
            </a:lvl1pPr>
          </a:lstStyle>
          <a:p>
            <a:pPr lvl="0"/>
            <a:r>
              <a:rPr lang="en-GB" dirty="0"/>
              <a:t>Slide title </a:t>
            </a:r>
            <a:endParaRPr lang="en-US" dirty="0"/>
          </a:p>
        </p:txBody>
      </p:sp>
      <p:sp>
        <p:nvSpPr>
          <p:cNvPr id="9" name="Content Placeholder 8"/>
          <p:cNvSpPr>
            <a:spLocks noGrp="1"/>
          </p:cNvSpPr>
          <p:nvPr>
            <p:ph sz="quarter" idx="11" hasCustomPrompt="1"/>
          </p:nvPr>
        </p:nvSpPr>
        <p:spPr>
          <a:xfrm>
            <a:off x="538163" y="1143000"/>
            <a:ext cx="11193462" cy="5005388"/>
          </a:xfrm>
          <a:prstGeom prst="rect">
            <a:avLst/>
          </a:prstGeom>
        </p:spPr>
        <p:txBody>
          <a:bodyPr/>
          <a:lstStyle>
            <a:lvl1pPr>
              <a:defRPr sz="2400"/>
            </a:lvl1pPr>
          </a:lstStyle>
          <a:p>
            <a:pPr lvl="0"/>
            <a:r>
              <a:rPr lang="en-US" dirty="0"/>
              <a:t>Text</a:t>
            </a:r>
          </a:p>
        </p:txBody>
      </p:sp>
    </p:spTree>
    <p:extLst>
      <p:ext uri="{BB962C8B-B14F-4D97-AF65-F5344CB8AC3E}">
        <p14:creationId xmlns:p14="http://schemas.microsoft.com/office/powerpoint/2010/main" val="2703289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1_Custom Layout">
    <p:spTree>
      <p:nvGrpSpPr>
        <p:cNvPr id="1" name=""/>
        <p:cNvGrpSpPr/>
        <p:nvPr/>
      </p:nvGrpSpPr>
      <p:grpSpPr>
        <a:xfrm>
          <a:off x="0" y="0"/>
          <a:ext cx="0" cy="0"/>
          <a:chOff x="0" y="0"/>
          <a:chExt cx="0" cy="0"/>
        </a:xfrm>
      </p:grpSpPr>
      <p:sp>
        <p:nvSpPr>
          <p:cNvPr id="3" name="Rectangle 2"/>
          <p:cNvSpPr/>
          <p:nvPr userDrawn="1"/>
        </p:nvSpPr>
        <p:spPr>
          <a:xfrm>
            <a:off x="0" y="0"/>
            <a:ext cx="12192000" cy="775607"/>
          </a:xfrm>
          <a:prstGeom prst="rect">
            <a:avLst/>
          </a:prstGeom>
          <a:solidFill>
            <a:srgbClr val="083FA4">
              <a:shade val="30000"/>
              <a:satMod val="1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userDrawn="1"/>
        </p:nvSpPr>
        <p:spPr>
          <a:xfrm>
            <a:off x="0" y="6596743"/>
            <a:ext cx="12192000" cy="261257"/>
          </a:xfrm>
          <a:prstGeom prst="rect">
            <a:avLst/>
          </a:prstGeom>
          <a:solidFill>
            <a:srgbClr val="083FA4">
              <a:shade val="30000"/>
              <a:satMod val="1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184821" y="65530"/>
            <a:ext cx="2925543" cy="640960"/>
          </a:xfrm>
          <a:prstGeom prst="rect">
            <a:avLst/>
          </a:prstGeom>
        </p:spPr>
      </p:pic>
      <p:sp>
        <p:nvSpPr>
          <p:cNvPr id="7" name="Text Placeholder 6"/>
          <p:cNvSpPr>
            <a:spLocks noGrp="1"/>
          </p:cNvSpPr>
          <p:nvPr>
            <p:ph type="body" sz="quarter" idx="10" hasCustomPrompt="1"/>
          </p:nvPr>
        </p:nvSpPr>
        <p:spPr>
          <a:xfrm>
            <a:off x="163513" y="130175"/>
            <a:ext cx="7151687" cy="522288"/>
          </a:xfrm>
          <a:prstGeom prst="rect">
            <a:avLst/>
          </a:prstGeom>
        </p:spPr>
        <p:txBody>
          <a:bodyPr anchor="ctr"/>
          <a:lstStyle>
            <a:lvl1pPr marL="0" indent="0">
              <a:buNone/>
              <a:defRPr sz="4000" b="1">
                <a:solidFill>
                  <a:schemeClr val="bg1"/>
                </a:solidFill>
              </a:defRPr>
            </a:lvl1pPr>
          </a:lstStyle>
          <a:p>
            <a:pPr lvl="0"/>
            <a:r>
              <a:rPr lang="en-GB" dirty="0"/>
              <a:t>Slide title </a:t>
            </a:r>
            <a:endParaRPr lang="en-US" dirty="0"/>
          </a:p>
        </p:txBody>
      </p:sp>
      <p:sp>
        <p:nvSpPr>
          <p:cNvPr id="9" name="Content Placeholder 8"/>
          <p:cNvSpPr>
            <a:spLocks noGrp="1"/>
          </p:cNvSpPr>
          <p:nvPr>
            <p:ph sz="quarter" idx="11" hasCustomPrompt="1"/>
          </p:nvPr>
        </p:nvSpPr>
        <p:spPr>
          <a:xfrm>
            <a:off x="538163" y="1143000"/>
            <a:ext cx="5303520" cy="5005388"/>
          </a:xfrm>
          <a:prstGeom prst="rect">
            <a:avLst/>
          </a:prstGeom>
        </p:spPr>
        <p:txBody>
          <a:bodyPr/>
          <a:lstStyle>
            <a:lvl1pPr>
              <a:defRPr sz="2400">
                <a:latin typeface="+mj-lt"/>
              </a:defRPr>
            </a:lvl1pPr>
          </a:lstStyle>
          <a:p>
            <a:pPr lvl="0"/>
            <a:r>
              <a:rPr lang="en-US" dirty="0"/>
              <a:t>Text</a:t>
            </a:r>
          </a:p>
        </p:txBody>
      </p:sp>
      <p:sp>
        <p:nvSpPr>
          <p:cNvPr id="10" name="Content Placeholder 8"/>
          <p:cNvSpPr>
            <a:spLocks noGrp="1"/>
          </p:cNvSpPr>
          <p:nvPr>
            <p:ph sz="quarter" idx="12" hasCustomPrompt="1"/>
          </p:nvPr>
        </p:nvSpPr>
        <p:spPr>
          <a:xfrm>
            <a:off x="6347273" y="1143000"/>
            <a:ext cx="5303520" cy="5005388"/>
          </a:xfrm>
          <a:prstGeom prst="rect">
            <a:avLst/>
          </a:prstGeom>
        </p:spPr>
        <p:txBody>
          <a:bodyPr/>
          <a:lstStyle>
            <a:lvl1pPr>
              <a:defRPr sz="2400">
                <a:latin typeface="+mn-lt"/>
              </a:defRPr>
            </a:lvl1pPr>
          </a:lstStyle>
          <a:p>
            <a:pPr lvl="0"/>
            <a:r>
              <a:rPr lang="en-US" dirty="0"/>
              <a:t>Text</a:t>
            </a:r>
          </a:p>
        </p:txBody>
      </p:sp>
    </p:spTree>
    <p:extLst>
      <p:ext uri="{BB962C8B-B14F-4D97-AF65-F5344CB8AC3E}">
        <p14:creationId xmlns:p14="http://schemas.microsoft.com/office/powerpoint/2010/main" val="42208938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CDE8EEA-CD7B-E140-A164-1A571A8EB762}" type="datetimeFigureOut">
              <a:rPr lang="en-US" smtClean="0"/>
              <a:t>2/22/2021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C331A3-4287-9740-8F6E-96CE76AD6BC5}"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CDE8EEA-CD7B-E140-A164-1A571A8EB762}" type="datetimeFigureOut">
              <a:rPr lang="en-US" smtClean="0"/>
              <a:t>2/22/2021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C331A3-4287-9740-8F6E-96CE76AD6BC5}"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CDE8EEA-CD7B-E140-A164-1A571A8EB762}" type="datetimeFigureOut">
              <a:rPr lang="en-US" smtClean="0"/>
              <a:t>2/22/2021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C331A3-4287-9740-8F6E-96CE76AD6BC5}"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CDE8EEA-CD7B-E140-A164-1A571A8EB762}" type="datetimeFigureOut">
              <a:rPr lang="en-US" smtClean="0"/>
              <a:t>2/22/2021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C331A3-4287-9740-8F6E-96CE76AD6BC5}"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CDE8EEA-CD7B-E140-A164-1A571A8EB762}" type="datetimeFigureOut">
              <a:rPr lang="en-US" smtClean="0"/>
              <a:t>2/22/2021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C331A3-4287-9740-8F6E-96CE76AD6BC5}"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CDE8EEA-CD7B-E140-A164-1A571A8EB762}" type="datetimeFigureOut">
              <a:rPr lang="en-US" smtClean="0"/>
              <a:t>2/22/2021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C331A3-4287-9740-8F6E-96CE76AD6BC5}"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CDE8EEA-CD7B-E140-A164-1A571A8EB762}" type="datetimeFigureOut">
              <a:rPr lang="en-US" smtClean="0"/>
              <a:t>2/22/2021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C331A3-4287-9740-8F6E-96CE76AD6BC5}"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CDE8EEA-CD7B-E140-A164-1A571A8EB762}" type="datetimeFigureOut">
              <a:rPr lang="en-US" smtClean="0"/>
              <a:t>2/22/2021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C331A3-4287-9740-8F6E-96CE76AD6BC5}"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CDE8EEA-CD7B-E140-A164-1A571A8EB762}" type="datetimeFigureOut">
              <a:rPr lang="en-US" smtClean="0"/>
              <a:t>2/22/2021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C331A3-4287-9740-8F6E-96CE76AD6BC5}" type="slidenum">
              <a:rPr lang="en-US" smtClean="0"/>
              <a:t>‹#›</a:t>
            </a:fld>
            <a:endParaRPr lang="en-US"/>
          </a:p>
        </p:txBody>
      </p:sp>
      <p:sp>
        <p:nvSpPr>
          <p:cNvPr id="7" name="Rectangle 6"/>
          <p:cNvSpPr/>
          <p:nvPr userDrawn="1"/>
        </p:nvSpPr>
        <p:spPr>
          <a:xfrm>
            <a:off x="0" y="0"/>
            <a:ext cx="12192000" cy="6858000"/>
          </a:xfrm>
          <a:prstGeom prst="rect">
            <a:avLst/>
          </a:prstGeom>
          <a:solidFill>
            <a:srgbClr val="083FA4">
              <a:shade val="30000"/>
              <a:satMod val="1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userDrawn="1"/>
        </p:nvPicPr>
        <p:blipFill>
          <a:blip r:embed="rId16" cstate="print">
            <a:extLst>
              <a:ext uri="{28A0092B-C50C-407E-A947-70E740481C1C}">
                <a14:useLocalDpi xmlns:a14="http://schemas.microsoft.com/office/drawing/2010/main" val="0"/>
              </a:ext>
            </a:extLst>
          </a:blip>
          <a:stretch>
            <a:fillRect/>
          </a:stretch>
        </p:blipFill>
        <p:spPr>
          <a:xfrm>
            <a:off x="2743193" y="2694430"/>
            <a:ext cx="6705614" cy="1469139"/>
          </a:xfrm>
          <a:prstGeom prst="rect">
            <a:avLst/>
          </a:prstGeom>
        </p:spPr>
      </p:pic>
    </p:spTree>
    <p:extLst>
      <p:ext uri="{BB962C8B-B14F-4D97-AF65-F5344CB8AC3E}">
        <p14:creationId xmlns:p14="http://schemas.microsoft.com/office/powerpoint/2010/main" val="1785484174"/>
      </p:ext>
    </p:extLst>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 id="2147483687" r:id="rId6"/>
    <p:sldLayoutId id="2147483688" r:id="rId7"/>
    <p:sldLayoutId id="2147483689" r:id="rId8"/>
    <p:sldLayoutId id="2147483690" r:id="rId9"/>
    <p:sldLayoutId id="2147483691" r:id="rId10"/>
    <p:sldLayoutId id="2147483692" r:id="rId11"/>
    <p:sldLayoutId id="2147483693" r:id="rId12"/>
    <p:sldLayoutId id="2147483694" r:id="rId13"/>
    <p:sldLayoutId id="2147483652"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emf"/><Relationship Id="rId1" Type="http://schemas.openxmlformats.org/officeDocument/2006/relationships/slideLayout" Target="../slideLayouts/slideLayout13.xml"/><Relationship Id="rId4" Type="http://schemas.openxmlformats.org/officeDocument/2006/relationships/image" Target="../media/image12.tiff"/></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4.tiff"/><Relationship Id="rId1" Type="http://schemas.openxmlformats.org/officeDocument/2006/relationships/slideLayout" Target="../slideLayouts/slideLayout13.xml"/><Relationship Id="rId4" Type="http://schemas.openxmlformats.org/officeDocument/2006/relationships/image" Target="../media/image6.tiff"/></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192363" y="893647"/>
            <a:ext cx="9869208" cy="4893647"/>
          </a:xfrm>
          <a:prstGeom prst="rect">
            <a:avLst/>
          </a:prstGeom>
          <a:noFill/>
        </p:spPr>
        <p:txBody>
          <a:bodyPr wrap="square" rtlCol="0" anchor="ctr">
            <a:spAutoFit/>
          </a:bodyPr>
          <a:lstStyle/>
          <a:p>
            <a:pPr algn="ctr"/>
            <a:r>
              <a:rPr lang="en-GB" sz="2800" b="1" dirty="0">
                <a:solidFill>
                  <a:srgbClr val="0000CC"/>
                </a:solidFill>
                <a:latin typeface="Times New Roman" panose="02020603050405020304" pitchFamily="18" charset="0"/>
                <a:cs typeface="Times New Roman" panose="02020603050405020304" pitchFamily="18" charset="0"/>
              </a:rPr>
              <a:t>SEMESTER 2 WEEK 5</a:t>
            </a:r>
          </a:p>
          <a:p>
            <a:pPr algn="ctr"/>
            <a:endParaRPr lang="en-GB" sz="2800" b="1" dirty="0">
              <a:latin typeface="Times New Roman" panose="02020603050405020304" pitchFamily="18" charset="0"/>
              <a:cs typeface="Times New Roman" panose="02020603050405020304" pitchFamily="18" charset="0"/>
            </a:endParaRPr>
          </a:p>
          <a:p>
            <a:pPr algn="ctr"/>
            <a:endParaRPr lang="en-GB" sz="2800" b="1" dirty="0">
              <a:latin typeface="Times New Roman" panose="02020603050405020304" pitchFamily="18" charset="0"/>
              <a:cs typeface="Times New Roman" panose="02020603050405020304" pitchFamily="18" charset="0"/>
            </a:endParaRPr>
          </a:p>
          <a:p>
            <a:pPr algn="ctr"/>
            <a:r>
              <a:rPr lang="en-US" sz="3200" b="1" dirty="0">
                <a:latin typeface="Times New Roman" panose="02020603050405020304" pitchFamily="18" charset="0"/>
                <a:cs typeface="Times New Roman" panose="02020603050405020304" pitchFamily="18" charset="0"/>
              </a:rPr>
              <a:t>INFERENCES COMPARING </a:t>
            </a:r>
          </a:p>
          <a:p>
            <a:pPr algn="ctr"/>
            <a:r>
              <a:rPr lang="en-US" sz="3200" b="1" dirty="0">
                <a:latin typeface="Times New Roman" panose="02020603050405020304" pitchFamily="18" charset="0"/>
                <a:cs typeface="Times New Roman" panose="02020603050405020304" pitchFamily="18" charset="0"/>
              </a:rPr>
              <a:t>TWO POPULATIONS </a:t>
            </a:r>
          </a:p>
          <a:p>
            <a:pPr algn="ctr"/>
            <a:r>
              <a:rPr lang="en-US" sz="3200" b="1" dirty="0">
                <a:latin typeface="Times New Roman" panose="02020603050405020304" pitchFamily="18" charset="0"/>
                <a:cs typeface="Times New Roman" panose="02020603050405020304" pitchFamily="18" charset="0"/>
              </a:rPr>
              <a:t>MEANS </a:t>
            </a:r>
          </a:p>
          <a:p>
            <a:pPr algn="ctr"/>
            <a:r>
              <a:rPr lang="en-US" sz="3200" b="1" dirty="0">
                <a:latin typeface="Times New Roman" panose="02020603050405020304" pitchFamily="18" charset="0"/>
                <a:cs typeface="Times New Roman" panose="02020603050405020304" pitchFamily="18" charset="0"/>
              </a:rPr>
              <a:t>(</a:t>
            </a:r>
            <a:r>
              <a:rPr lang="en-US" sz="3200" b="1" dirty="0">
                <a:solidFill>
                  <a:srgbClr val="FF0000"/>
                </a:solidFill>
                <a:latin typeface="Times New Roman" panose="02020603050405020304" pitchFamily="18" charset="0"/>
                <a:cs typeface="Times New Roman" panose="02020603050405020304" pitchFamily="18" charset="0"/>
              </a:rPr>
              <a:t>t-test</a:t>
            </a:r>
            <a:r>
              <a:rPr lang="en-US" sz="3200" b="1" dirty="0">
                <a:latin typeface="Times New Roman" panose="02020603050405020304" pitchFamily="18" charset="0"/>
                <a:cs typeface="Times New Roman" panose="02020603050405020304" pitchFamily="18" charset="0"/>
              </a:rPr>
              <a:t>)</a:t>
            </a:r>
          </a:p>
          <a:p>
            <a:pPr algn="ctr"/>
            <a:endParaRPr lang="en-US" sz="2800" b="1" dirty="0">
              <a:latin typeface="Times New Roman" panose="02020603050405020304" pitchFamily="18" charset="0"/>
              <a:cs typeface="Times New Roman" panose="02020603050405020304" pitchFamily="18" charset="0"/>
            </a:endParaRPr>
          </a:p>
          <a:p>
            <a:pPr algn="ctr"/>
            <a:endParaRPr lang="en-GB" b="1" dirty="0">
              <a:latin typeface="Times New Roman" panose="02020603050405020304" pitchFamily="18" charset="0"/>
              <a:cs typeface="Times New Roman" panose="02020603050405020304" pitchFamily="18" charset="0"/>
            </a:endParaRPr>
          </a:p>
          <a:p>
            <a:pPr algn="ctr"/>
            <a:endParaRPr lang="en-GB" b="1" dirty="0">
              <a:latin typeface="Times New Roman" panose="02020603050405020304" pitchFamily="18" charset="0"/>
              <a:cs typeface="Times New Roman" panose="02020603050405020304" pitchFamily="18" charset="0"/>
            </a:endParaRPr>
          </a:p>
          <a:p>
            <a:pPr algn="ctr"/>
            <a:endParaRPr lang="en-GB" b="1" dirty="0">
              <a:latin typeface="Times New Roman" panose="02020603050405020304" pitchFamily="18" charset="0"/>
              <a:cs typeface="Times New Roman" panose="02020603050405020304" pitchFamily="18" charset="0"/>
            </a:endParaRPr>
          </a:p>
          <a:p>
            <a:pPr algn="ctr"/>
            <a:endParaRPr lang="en-GB"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903838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1"/>
          <p:cNvSpPr>
            <a:spLocks noGrp="1"/>
          </p:cNvSpPr>
          <p:nvPr>
            <p:ph type="body" sz="quarter" idx="10"/>
          </p:nvPr>
        </p:nvSpPr>
        <p:spPr>
          <a:xfrm>
            <a:off x="163513" y="130175"/>
            <a:ext cx="8475520" cy="522288"/>
          </a:xfrm>
        </p:spPr>
        <p:txBody>
          <a:bodyPr>
            <a:normAutofit/>
          </a:bodyPr>
          <a:lstStyle/>
          <a:p>
            <a:r>
              <a:rPr lang="en-US" sz="2800" dirty="0"/>
              <a:t>Independent Samples: Unequal Variance</a:t>
            </a:r>
          </a:p>
        </p:txBody>
      </p:sp>
      <p:pic>
        <p:nvPicPr>
          <p:cNvPr id="5" name="Picture 4">
            <a:extLst>
              <a:ext uri="{FF2B5EF4-FFF2-40B4-BE49-F238E27FC236}">
                <a16:creationId xmlns:a16="http://schemas.microsoft.com/office/drawing/2014/main" id="{87517A77-C3EB-4777-90DA-3A5DFAC712E0}"/>
              </a:ext>
            </a:extLst>
          </p:cNvPr>
          <p:cNvPicPr>
            <a:picLocks noChangeAspect="1"/>
          </p:cNvPicPr>
          <p:nvPr/>
        </p:nvPicPr>
        <p:blipFill>
          <a:blip r:embed="rId2"/>
          <a:stretch>
            <a:fillRect/>
          </a:stretch>
        </p:blipFill>
        <p:spPr>
          <a:xfrm>
            <a:off x="1337475" y="860101"/>
            <a:ext cx="8960621" cy="5419237"/>
          </a:xfrm>
          <a:prstGeom prst="rect">
            <a:avLst/>
          </a:prstGeom>
        </p:spPr>
      </p:pic>
    </p:spTree>
    <p:extLst>
      <p:ext uri="{BB962C8B-B14F-4D97-AF65-F5344CB8AC3E}">
        <p14:creationId xmlns:p14="http://schemas.microsoft.com/office/powerpoint/2010/main" val="36756244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20000"/>
          </a:bodyPr>
          <a:lstStyle/>
          <a:p>
            <a:r>
              <a:rPr lang="en-US" dirty="0"/>
              <a:t>Exercise 2: UNEQUAL VARIANCE</a:t>
            </a:r>
          </a:p>
        </p:txBody>
      </p:sp>
      <p:sp>
        <p:nvSpPr>
          <p:cNvPr id="3" name="Content Placeholder 2"/>
          <p:cNvSpPr>
            <a:spLocks noGrp="1"/>
          </p:cNvSpPr>
          <p:nvPr>
            <p:ph sz="quarter" idx="11"/>
          </p:nvPr>
        </p:nvSpPr>
        <p:spPr>
          <a:xfrm>
            <a:off x="163513" y="900071"/>
            <a:ext cx="9325261" cy="5560689"/>
          </a:xfrm>
        </p:spPr>
        <p:txBody>
          <a:bodyPr>
            <a:normAutofit/>
          </a:bodyPr>
          <a:lstStyle/>
          <a:p>
            <a:pPr marL="0" indent="0" algn="just">
              <a:buNone/>
            </a:pPr>
            <a:r>
              <a:rPr lang="en-US" sz="2200" dirty="0">
                <a:latin typeface="Times New Roman" panose="02020603050405020304" pitchFamily="18" charset="0"/>
                <a:cs typeface="Times New Roman" panose="02020603050405020304" pitchFamily="18" charset="0"/>
              </a:rPr>
              <a:t>Suppose you wish to compare a new method of teaching reading to “slow learners” with the current standard method. You decide to base your comparison on the results of a reading test given at the end of a learning period of six months. Of a random sample of 22 “slow learners,” 10 are taught by the new method and 12 are taught by the standard method. All 22 children are taught by qualified instructors under similar conditions for the designated six-month period. The test results are given below (assume variances are </a:t>
            </a:r>
            <a:r>
              <a:rPr lang="en-US" sz="2200" b="1" u="sng" dirty="0">
                <a:solidFill>
                  <a:srgbClr val="FF0000"/>
                </a:solidFill>
                <a:latin typeface="Times New Roman" panose="02020603050405020304" pitchFamily="18" charset="0"/>
                <a:cs typeface="Times New Roman" panose="02020603050405020304" pitchFamily="18" charset="0"/>
              </a:rPr>
              <a:t>unequal</a:t>
            </a:r>
            <a:r>
              <a:rPr lang="en-US" sz="2200" dirty="0">
                <a:latin typeface="Times New Roman" panose="02020603050405020304" pitchFamily="18" charset="0"/>
                <a:cs typeface="Times New Roman" panose="02020603050405020304" pitchFamily="18" charset="0"/>
              </a:rPr>
              <a:t> for two populations).</a:t>
            </a:r>
          </a:p>
          <a:p>
            <a:pPr marL="0" indent="0" algn="just">
              <a:buNone/>
            </a:pPr>
            <a:endParaRPr lang="en-US" sz="2200"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pPr marL="457200" indent="-457200">
              <a:buAutoNum type="alphaLcPeriod"/>
            </a:pPr>
            <a:r>
              <a:rPr lang="en-US" sz="2200" dirty="0">
                <a:latin typeface="Times New Roman" panose="02020603050405020304" pitchFamily="18" charset="0"/>
                <a:cs typeface="Times New Roman" panose="02020603050405020304" pitchFamily="18" charset="0"/>
              </a:rPr>
              <a:t>State hypotheses whether new method yields significantly higher test results.</a:t>
            </a:r>
          </a:p>
          <a:p>
            <a:pPr marL="457200" indent="-457200">
              <a:buAutoNum type="alphaLcPeriod"/>
            </a:pPr>
            <a:r>
              <a:rPr lang="en-US" sz="2200" dirty="0">
                <a:latin typeface="Times New Roman" panose="02020603050405020304" pitchFamily="18" charset="0"/>
                <a:cs typeface="Times New Roman" panose="02020603050405020304" pitchFamily="18" charset="0"/>
              </a:rPr>
              <a:t>Run the appropriate test using R. Use ⍺ = 0.05.</a:t>
            </a:r>
          </a:p>
          <a:p>
            <a:pPr marL="457200" indent="-457200">
              <a:buAutoNum type="alphaLcPeriod"/>
            </a:pPr>
            <a:r>
              <a:rPr lang="en-US" sz="2200" dirty="0">
                <a:latin typeface="Times New Roman" panose="02020603050405020304" pitchFamily="18" charset="0"/>
                <a:cs typeface="Times New Roman" panose="02020603050405020304" pitchFamily="18" charset="0"/>
              </a:rPr>
              <a:t>Provide your decision and conclusion.</a:t>
            </a:r>
          </a:p>
        </p:txBody>
      </p:sp>
      <p:graphicFrame>
        <p:nvGraphicFramePr>
          <p:cNvPr id="4" name="Table 3"/>
          <p:cNvGraphicFramePr>
            <a:graphicFrameLocks noGrp="1"/>
          </p:cNvGraphicFramePr>
          <p:nvPr>
            <p:extLst>
              <p:ext uri="{D42A27DB-BD31-4B8C-83A1-F6EECF244321}">
                <p14:modId xmlns:p14="http://schemas.microsoft.com/office/powerpoint/2010/main" val="3316510046"/>
              </p:ext>
            </p:extLst>
          </p:nvPr>
        </p:nvGraphicFramePr>
        <p:xfrm>
          <a:off x="677326" y="3351943"/>
          <a:ext cx="10163330" cy="899411"/>
        </p:xfrm>
        <a:graphic>
          <a:graphicData uri="http://schemas.openxmlformats.org/drawingml/2006/table">
            <a:tbl>
              <a:tblPr>
                <a:tableStyleId>{5C22544A-7EE6-4342-B048-85BDC9FD1C3A}</a:tableStyleId>
              </a:tblPr>
              <a:tblGrid>
                <a:gridCol w="1563590">
                  <a:extLst>
                    <a:ext uri="{9D8B030D-6E8A-4147-A177-3AD203B41FA5}">
                      <a16:colId xmlns:a16="http://schemas.microsoft.com/office/drawing/2014/main" val="20000"/>
                    </a:ext>
                  </a:extLst>
                </a:gridCol>
                <a:gridCol w="716645">
                  <a:extLst>
                    <a:ext uri="{9D8B030D-6E8A-4147-A177-3AD203B41FA5}">
                      <a16:colId xmlns:a16="http://schemas.microsoft.com/office/drawing/2014/main" val="20001"/>
                    </a:ext>
                  </a:extLst>
                </a:gridCol>
                <a:gridCol w="716645">
                  <a:extLst>
                    <a:ext uri="{9D8B030D-6E8A-4147-A177-3AD203B41FA5}">
                      <a16:colId xmlns:a16="http://schemas.microsoft.com/office/drawing/2014/main" val="20002"/>
                    </a:ext>
                  </a:extLst>
                </a:gridCol>
                <a:gridCol w="716645">
                  <a:extLst>
                    <a:ext uri="{9D8B030D-6E8A-4147-A177-3AD203B41FA5}">
                      <a16:colId xmlns:a16="http://schemas.microsoft.com/office/drawing/2014/main" val="20003"/>
                    </a:ext>
                  </a:extLst>
                </a:gridCol>
                <a:gridCol w="716645">
                  <a:extLst>
                    <a:ext uri="{9D8B030D-6E8A-4147-A177-3AD203B41FA5}">
                      <a16:colId xmlns:a16="http://schemas.microsoft.com/office/drawing/2014/main" val="20004"/>
                    </a:ext>
                  </a:extLst>
                </a:gridCol>
                <a:gridCol w="716645">
                  <a:extLst>
                    <a:ext uri="{9D8B030D-6E8A-4147-A177-3AD203B41FA5}">
                      <a16:colId xmlns:a16="http://schemas.microsoft.com/office/drawing/2014/main" val="20005"/>
                    </a:ext>
                  </a:extLst>
                </a:gridCol>
                <a:gridCol w="716645">
                  <a:extLst>
                    <a:ext uri="{9D8B030D-6E8A-4147-A177-3AD203B41FA5}">
                      <a16:colId xmlns:a16="http://schemas.microsoft.com/office/drawing/2014/main" val="20006"/>
                    </a:ext>
                  </a:extLst>
                </a:gridCol>
                <a:gridCol w="716645">
                  <a:extLst>
                    <a:ext uri="{9D8B030D-6E8A-4147-A177-3AD203B41FA5}">
                      <a16:colId xmlns:a16="http://schemas.microsoft.com/office/drawing/2014/main" val="20007"/>
                    </a:ext>
                  </a:extLst>
                </a:gridCol>
                <a:gridCol w="716645">
                  <a:extLst>
                    <a:ext uri="{9D8B030D-6E8A-4147-A177-3AD203B41FA5}">
                      <a16:colId xmlns:a16="http://schemas.microsoft.com/office/drawing/2014/main" val="20008"/>
                    </a:ext>
                  </a:extLst>
                </a:gridCol>
                <a:gridCol w="716645">
                  <a:extLst>
                    <a:ext uri="{9D8B030D-6E8A-4147-A177-3AD203B41FA5}">
                      <a16:colId xmlns:a16="http://schemas.microsoft.com/office/drawing/2014/main" val="20009"/>
                    </a:ext>
                  </a:extLst>
                </a:gridCol>
                <a:gridCol w="716645">
                  <a:extLst>
                    <a:ext uri="{9D8B030D-6E8A-4147-A177-3AD203B41FA5}">
                      <a16:colId xmlns:a16="http://schemas.microsoft.com/office/drawing/2014/main" val="20010"/>
                    </a:ext>
                  </a:extLst>
                </a:gridCol>
                <a:gridCol w="716645">
                  <a:extLst>
                    <a:ext uri="{9D8B030D-6E8A-4147-A177-3AD203B41FA5}">
                      <a16:colId xmlns:a16="http://schemas.microsoft.com/office/drawing/2014/main" val="20011"/>
                    </a:ext>
                  </a:extLst>
                </a:gridCol>
                <a:gridCol w="716645">
                  <a:extLst>
                    <a:ext uri="{9D8B030D-6E8A-4147-A177-3AD203B41FA5}">
                      <a16:colId xmlns:a16="http://schemas.microsoft.com/office/drawing/2014/main" val="20012"/>
                    </a:ext>
                  </a:extLst>
                </a:gridCol>
              </a:tblGrid>
              <a:tr h="392140">
                <a:tc>
                  <a:txBody>
                    <a:bodyPr/>
                    <a:lstStyle/>
                    <a:p>
                      <a:pPr algn="l" fontAlgn="b"/>
                      <a:r>
                        <a:rPr lang="en-US" sz="1300" b="1" u="none" strike="noStrike" dirty="0">
                          <a:effectLst/>
                        </a:rPr>
                        <a:t>New Method</a:t>
                      </a:r>
                      <a:endParaRPr lang="en-US" sz="1300" b="1" i="0" u="none" strike="noStrike" dirty="0">
                        <a:solidFill>
                          <a:srgbClr val="000000"/>
                        </a:solidFill>
                        <a:effectLst/>
                        <a:latin typeface="Calibri" charset="0"/>
                      </a:endParaRPr>
                    </a:p>
                  </a:txBody>
                  <a:tcPr marL="6350" marR="6350" marT="6350" marB="0" anchor="ctr"/>
                </a:tc>
                <a:tc>
                  <a:txBody>
                    <a:bodyPr/>
                    <a:lstStyle/>
                    <a:p>
                      <a:pPr algn="ctr" fontAlgn="b"/>
                      <a:r>
                        <a:rPr lang="en-US" sz="1300" u="none" strike="noStrike" dirty="0">
                          <a:effectLst/>
                        </a:rPr>
                        <a:t>80</a:t>
                      </a:r>
                      <a:endParaRPr lang="en-US" sz="1300" b="0" i="0" u="none" strike="noStrike" dirty="0">
                        <a:solidFill>
                          <a:srgbClr val="000000"/>
                        </a:solidFill>
                        <a:effectLst/>
                        <a:latin typeface="Calibri" charset="0"/>
                      </a:endParaRPr>
                    </a:p>
                  </a:txBody>
                  <a:tcPr marL="6350" marR="6350" marT="6350" marB="0" anchor="ctr"/>
                </a:tc>
                <a:tc>
                  <a:txBody>
                    <a:bodyPr/>
                    <a:lstStyle/>
                    <a:p>
                      <a:pPr algn="ctr" fontAlgn="b"/>
                      <a:r>
                        <a:rPr lang="en-US" sz="1300" u="none" strike="noStrike" dirty="0">
                          <a:effectLst/>
                        </a:rPr>
                        <a:t>80</a:t>
                      </a:r>
                      <a:endParaRPr lang="en-US" sz="1300" b="0" i="0" u="none" strike="noStrike" dirty="0">
                        <a:solidFill>
                          <a:srgbClr val="000000"/>
                        </a:solidFill>
                        <a:effectLst/>
                        <a:latin typeface="Calibri" charset="0"/>
                      </a:endParaRPr>
                    </a:p>
                  </a:txBody>
                  <a:tcPr marL="6350" marR="6350" marT="6350" marB="0" anchor="ctr"/>
                </a:tc>
                <a:tc>
                  <a:txBody>
                    <a:bodyPr/>
                    <a:lstStyle/>
                    <a:p>
                      <a:pPr algn="ctr" fontAlgn="b"/>
                      <a:r>
                        <a:rPr lang="fi-FI" sz="1300" u="none" strike="noStrike">
                          <a:effectLst/>
                        </a:rPr>
                        <a:t>79</a:t>
                      </a:r>
                      <a:endParaRPr lang="fi-FI" sz="1300" b="0" i="0" u="none" strike="noStrike">
                        <a:solidFill>
                          <a:srgbClr val="000000"/>
                        </a:solidFill>
                        <a:effectLst/>
                        <a:latin typeface="Calibri" charset="0"/>
                      </a:endParaRPr>
                    </a:p>
                  </a:txBody>
                  <a:tcPr marL="6350" marR="6350" marT="6350" marB="0" anchor="ctr"/>
                </a:tc>
                <a:tc>
                  <a:txBody>
                    <a:bodyPr/>
                    <a:lstStyle/>
                    <a:p>
                      <a:pPr algn="ctr" fontAlgn="b"/>
                      <a:r>
                        <a:rPr lang="en-US" sz="1300" u="none" strike="noStrike">
                          <a:effectLst/>
                        </a:rPr>
                        <a:t>81</a:t>
                      </a:r>
                      <a:endParaRPr lang="en-US" sz="1300" b="0" i="0" u="none" strike="noStrike">
                        <a:solidFill>
                          <a:srgbClr val="000000"/>
                        </a:solidFill>
                        <a:effectLst/>
                        <a:latin typeface="Calibri" charset="0"/>
                      </a:endParaRPr>
                    </a:p>
                  </a:txBody>
                  <a:tcPr marL="6350" marR="6350" marT="6350" marB="0" anchor="ctr"/>
                </a:tc>
                <a:tc>
                  <a:txBody>
                    <a:bodyPr/>
                    <a:lstStyle/>
                    <a:p>
                      <a:pPr algn="ctr" fontAlgn="b"/>
                      <a:r>
                        <a:rPr lang="en-US" sz="1300" u="none" strike="noStrike">
                          <a:effectLst/>
                        </a:rPr>
                        <a:t>76</a:t>
                      </a:r>
                      <a:endParaRPr lang="en-US" sz="1300" b="0" i="0" u="none" strike="noStrike">
                        <a:solidFill>
                          <a:srgbClr val="000000"/>
                        </a:solidFill>
                        <a:effectLst/>
                        <a:latin typeface="Calibri" charset="0"/>
                      </a:endParaRPr>
                    </a:p>
                  </a:txBody>
                  <a:tcPr marL="6350" marR="6350" marT="6350" marB="0" anchor="ctr"/>
                </a:tc>
                <a:tc>
                  <a:txBody>
                    <a:bodyPr/>
                    <a:lstStyle/>
                    <a:p>
                      <a:pPr algn="ctr" fontAlgn="b"/>
                      <a:r>
                        <a:rPr lang="is-IS" sz="1300" u="none" strike="noStrike" dirty="0">
                          <a:effectLst/>
                        </a:rPr>
                        <a:t>66</a:t>
                      </a:r>
                      <a:endParaRPr lang="is-IS" sz="1300" b="0" i="0" u="none" strike="noStrike" dirty="0">
                        <a:solidFill>
                          <a:srgbClr val="000000"/>
                        </a:solidFill>
                        <a:effectLst/>
                        <a:latin typeface="Calibri" charset="0"/>
                      </a:endParaRPr>
                    </a:p>
                  </a:txBody>
                  <a:tcPr marL="6350" marR="6350" marT="6350" marB="0" anchor="ctr"/>
                </a:tc>
                <a:tc>
                  <a:txBody>
                    <a:bodyPr/>
                    <a:lstStyle/>
                    <a:p>
                      <a:pPr algn="ctr" fontAlgn="b"/>
                      <a:r>
                        <a:rPr lang="is-IS" sz="1300" u="none" strike="noStrike">
                          <a:effectLst/>
                        </a:rPr>
                        <a:t>71</a:t>
                      </a:r>
                      <a:endParaRPr lang="is-IS" sz="1300" b="0" i="0" u="none" strike="noStrike">
                        <a:solidFill>
                          <a:srgbClr val="000000"/>
                        </a:solidFill>
                        <a:effectLst/>
                        <a:latin typeface="Calibri" charset="0"/>
                      </a:endParaRPr>
                    </a:p>
                  </a:txBody>
                  <a:tcPr marL="6350" marR="6350" marT="6350" marB="0" anchor="ctr"/>
                </a:tc>
                <a:tc>
                  <a:txBody>
                    <a:bodyPr/>
                    <a:lstStyle/>
                    <a:p>
                      <a:pPr algn="ctr" fontAlgn="b"/>
                      <a:r>
                        <a:rPr lang="en-US" sz="1300" u="none" strike="noStrike">
                          <a:effectLst/>
                        </a:rPr>
                        <a:t>76</a:t>
                      </a:r>
                      <a:endParaRPr lang="en-US" sz="1300" b="0" i="0" u="none" strike="noStrike">
                        <a:solidFill>
                          <a:srgbClr val="000000"/>
                        </a:solidFill>
                        <a:effectLst/>
                        <a:latin typeface="Calibri" charset="0"/>
                      </a:endParaRPr>
                    </a:p>
                  </a:txBody>
                  <a:tcPr marL="6350" marR="6350" marT="6350" marB="0" anchor="ctr"/>
                </a:tc>
                <a:tc>
                  <a:txBody>
                    <a:bodyPr/>
                    <a:lstStyle/>
                    <a:p>
                      <a:pPr algn="ctr" fontAlgn="b"/>
                      <a:r>
                        <a:rPr lang="en-US" sz="1300" u="none" strike="noStrike">
                          <a:effectLst/>
                        </a:rPr>
                        <a:t>70</a:t>
                      </a:r>
                      <a:endParaRPr lang="en-US" sz="1300" b="0" i="0" u="none" strike="noStrike">
                        <a:solidFill>
                          <a:srgbClr val="000000"/>
                        </a:solidFill>
                        <a:effectLst/>
                        <a:latin typeface="Calibri" charset="0"/>
                      </a:endParaRPr>
                    </a:p>
                  </a:txBody>
                  <a:tcPr marL="6350" marR="6350" marT="6350" marB="0" anchor="ctr"/>
                </a:tc>
                <a:tc>
                  <a:txBody>
                    <a:bodyPr/>
                    <a:lstStyle/>
                    <a:p>
                      <a:pPr algn="ctr" fontAlgn="b"/>
                      <a:r>
                        <a:rPr lang="en-US" sz="1300" u="none" strike="noStrike">
                          <a:effectLst/>
                        </a:rPr>
                        <a:t>85</a:t>
                      </a:r>
                      <a:endParaRPr lang="en-US" sz="1300" b="0" i="0" u="none" strike="noStrike">
                        <a:solidFill>
                          <a:srgbClr val="000000"/>
                        </a:solidFill>
                        <a:effectLst/>
                        <a:latin typeface="Calibri" charset="0"/>
                      </a:endParaRPr>
                    </a:p>
                  </a:txBody>
                  <a:tcPr marL="6350" marR="6350" marT="6350" marB="0" anchor="ctr"/>
                </a:tc>
                <a:tc>
                  <a:txBody>
                    <a:bodyPr/>
                    <a:lstStyle/>
                    <a:p>
                      <a:pPr algn="ctr" fontAlgn="b"/>
                      <a:endParaRPr lang="en-US" sz="1300" b="0" i="0" u="none" strike="noStrike">
                        <a:solidFill>
                          <a:srgbClr val="000000"/>
                        </a:solidFill>
                        <a:effectLst/>
                        <a:latin typeface="Calibri" charset="0"/>
                      </a:endParaRPr>
                    </a:p>
                  </a:txBody>
                  <a:tcPr marL="6350" marR="6350" marT="6350" marB="0" anchor="ctr"/>
                </a:tc>
                <a:tc>
                  <a:txBody>
                    <a:bodyPr/>
                    <a:lstStyle/>
                    <a:p>
                      <a:pPr algn="ctr" fontAlgn="b"/>
                      <a:endParaRPr lang="en-US" sz="1300" b="0" i="0" u="none" strike="noStrike" dirty="0">
                        <a:solidFill>
                          <a:srgbClr val="000000"/>
                        </a:solidFill>
                        <a:effectLst/>
                        <a:latin typeface="Calibri" charset="0"/>
                      </a:endParaRPr>
                    </a:p>
                  </a:txBody>
                  <a:tcPr marL="6350" marR="6350" marT="6350" marB="0" anchor="ctr"/>
                </a:tc>
                <a:extLst>
                  <a:ext uri="{0D108BD9-81ED-4DB2-BD59-A6C34878D82A}">
                    <a16:rowId xmlns:a16="http://schemas.microsoft.com/office/drawing/2014/main" val="10000"/>
                  </a:ext>
                </a:extLst>
              </a:tr>
              <a:tr h="507271">
                <a:tc>
                  <a:txBody>
                    <a:bodyPr/>
                    <a:lstStyle/>
                    <a:p>
                      <a:pPr algn="l" fontAlgn="b"/>
                      <a:r>
                        <a:rPr lang="en-US" sz="1300" b="1" u="none" strike="noStrike" dirty="0">
                          <a:effectLst/>
                        </a:rPr>
                        <a:t>Standard Method</a:t>
                      </a:r>
                      <a:endParaRPr lang="en-US" sz="1300" b="1" i="0" u="none" strike="noStrike" dirty="0">
                        <a:solidFill>
                          <a:srgbClr val="000000"/>
                        </a:solidFill>
                        <a:effectLst/>
                        <a:latin typeface="Calibri" charset="0"/>
                      </a:endParaRPr>
                    </a:p>
                  </a:txBody>
                  <a:tcPr marL="6350" marR="6350" marT="6350" marB="0" anchor="ctr"/>
                </a:tc>
                <a:tc>
                  <a:txBody>
                    <a:bodyPr/>
                    <a:lstStyle/>
                    <a:p>
                      <a:pPr algn="ctr" fontAlgn="b"/>
                      <a:r>
                        <a:rPr lang="fi-FI" sz="1300" u="none" strike="noStrike" dirty="0">
                          <a:effectLst/>
                        </a:rPr>
                        <a:t>79</a:t>
                      </a:r>
                      <a:endParaRPr lang="fi-FI" sz="1300" b="0" i="0" u="none" strike="noStrike" dirty="0">
                        <a:solidFill>
                          <a:srgbClr val="000000"/>
                        </a:solidFill>
                        <a:effectLst/>
                        <a:latin typeface="Calibri" charset="0"/>
                      </a:endParaRPr>
                    </a:p>
                  </a:txBody>
                  <a:tcPr marL="6350" marR="6350" marT="6350" marB="0" anchor="ctr"/>
                </a:tc>
                <a:tc>
                  <a:txBody>
                    <a:bodyPr/>
                    <a:lstStyle/>
                    <a:p>
                      <a:pPr algn="ctr" fontAlgn="b"/>
                      <a:r>
                        <a:rPr lang="is-IS" sz="1300" u="none" strike="noStrike" dirty="0">
                          <a:effectLst/>
                        </a:rPr>
                        <a:t>62</a:t>
                      </a:r>
                      <a:endParaRPr lang="is-IS" sz="1300" b="0" i="0" u="none" strike="noStrike" dirty="0">
                        <a:solidFill>
                          <a:srgbClr val="000000"/>
                        </a:solidFill>
                        <a:effectLst/>
                        <a:latin typeface="Calibri" charset="0"/>
                      </a:endParaRPr>
                    </a:p>
                  </a:txBody>
                  <a:tcPr marL="6350" marR="6350" marT="6350" marB="0" anchor="ctr"/>
                </a:tc>
                <a:tc>
                  <a:txBody>
                    <a:bodyPr/>
                    <a:lstStyle/>
                    <a:p>
                      <a:pPr algn="ctr" fontAlgn="b"/>
                      <a:r>
                        <a:rPr lang="en-US" sz="1300" u="none" strike="noStrike" dirty="0">
                          <a:effectLst/>
                        </a:rPr>
                        <a:t>70</a:t>
                      </a:r>
                      <a:endParaRPr lang="en-US" sz="1300" b="0" i="0" u="none" strike="noStrike" dirty="0">
                        <a:solidFill>
                          <a:srgbClr val="000000"/>
                        </a:solidFill>
                        <a:effectLst/>
                        <a:latin typeface="Calibri" charset="0"/>
                      </a:endParaRPr>
                    </a:p>
                  </a:txBody>
                  <a:tcPr marL="6350" marR="6350" marT="6350" marB="0" anchor="ctr"/>
                </a:tc>
                <a:tc>
                  <a:txBody>
                    <a:bodyPr/>
                    <a:lstStyle/>
                    <a:p>
                      <a:pPr algn="ctr" fontAlgn="b"/>
                      <a:r>
                        <a:rPr lang="is-IS" sz="1300" u="none" strike="noStrike" dirty="0">
                          <a:effectLst/>
                        </a:rPr>
                        <a:t>68</a:t>
                      </a:r>
                      <a:endParaRPr lang="is-IS" sz="1300" b="0" i="0" u="none" strike="noStrike" dirty="0">
                        <a:solidFill>
                          <a:srgbClr val="000000"/>
                        </a:solidFill>
                        <a:effectLst/>
                        <a:latin typeface="Calibri" charset="0"/>
                      </a:endParaRPr>
                    </a:p>
                  </a:txBody>
                  <a:tcPr marL="6350" marR="6350" marT="6350" marB="0" anchor="ctr"/>
                </a:tc>
                <a:tc>
                  <a:txBody>
                    <a:bodyPr/>
                    <a:lstStyle/>
                    <a:p>
                      <a:pPr algn="ctr" fontAlgn="b"/>
                      <a:r>
                        <a:rPr lang="is-IS" sz="1300" u="none" strike="noStrike" dirty="0">
                          <a:effectLst/>
                        </a:rPr>
                        <a:t>73</a:t>
                      </a:r>
                      <a:endParaRPr lang="is-IS" sz="1300" b="0" i="0" u="none" strike="noStrike" dirty="0">
                        <a:solidFill>
                          <a:srgbClr val="000000"/>
                        </a:solidFill>
                        <a:effectLst/>
                        <a:latin typeface="Calibri" charset="0"/>
                      </a:endParaRPr>
                    </a:p>
                  </a:txBody>
                  <a:tcPr marL="6350" marR="6350" marT="6350" marB="0" anchor="ctr"/>
                </a:tc>
                <a:tc>
                  <a:txBody>
                    <a:bodyPr/>
                    <a:lstStyle/>
                    <a:p>
                      <a:pPr algn="ctr" fontAlgn="b"/>
                      <a:r>
                        <a:rPr lang="en-US" sz="1300" u="none" strike="noStrike" dirty="0">
                          <a:effectLst/>
                        </a:rPr>
                        <a:t>76</a:t>
                      </a:r>
                      <a:endParaRPr lang="en-US" sz="1300" b="0" i="0" u="none" strike="noStrike" dirty="0">
                        <a:solidFill>
                          <a:srgbClr val="000000"/>
                        </a:solidFill>
                        <a:effectLst/>
                        <a:latin typeface="Calibri" charset="0"/>
                      </a:endParaRPr>
                    </a:p>
                  </a:txBody>
                  <a:tcPr marL="6350" marR="6350" marT="6350" marB="0" anchor="ctr"/>
                </a:tc>
                <a:tc>
                  <a:txBody>
                    <a:bodyPr/>
                    <a:lstStyle/>
                    <a:p>
                      <a:pPr algn="ctr" fontAlgn="b"/>
                      <a:r>
                        <a:rPr lang="en-US" sz="1300" u="none" strike="noStrike" dirty="0">
                          <a:effectLst/>
                        </a:rPr>
                        <a:t>86</a:t>
                      </a:r>
                      <a:endParaRPr lang="en-US" sz="1300" b="0" i="0" u="none" strike="noStrike" dirty="0">
                        <a:solidFill>
                          <a:srgbClr val="000000"/>
                        </a:solidFill>
                        <a:effectLst/>
                        <a:latin typeface="Calibri" charset="0"/>
                      </a:endParaRPr>
                    </a:p>
                  </a:txBody>
                  <a:tcPr marL="6350" marR="6350" marT="6350" marB="0" anchor="ctr"/>
                </a:tc>
                <a:tc>
                  <a:txBody>
                    <a:bodyPr/>
                    <a:lstStyle/>
                    <a:p>
                      <a:pPr algn="ctr" fontAlgn="b"/>
                      <a:r>
                        <a:rPr lang="is-IS" sz="1300" u="none" strike="noStrike" dirty="0">
                          <a:effectLst/>
                        </a:rPr>
                        <a:t>73</a:t>
                      </a:r>
                      <a:endParaRPr lang="is-IS" sz="1300" b="0" i="0" u="none" strike="noStrike" dirty="0">
                        <a:solidFill>
                          <a:srgbClr val="000000"/>
                        </a:solidFill>
                        <a:effectLst/>
                        <a:latin typeface="Calibri" charset="0"/>
                      </a:endParaRPr>
                    </a:p>
                  </a:txBody>
                  <a:tcPr marL="6350" marR="6350" marT="6350" marB="0" anchor="ctr"/>
                </a:tc>
                <a:tc>
                  <a:txBody>
                    <a:bodyPr/>
                    <a:lstStyle/>
                    <a:p>
                      <a:pPr algn="ctr" fontAlgn="b"/>
                      <a:r>
                        <a:rPr lang="is-IS" sz="1300" u="none" strike="noStrike" dirty="0">
                          <a:effectLst/>
                        </a:rPr>
                        <a:t>72</a:t>
                      </a:r>
                      <a:endParaRPr lang="is-IS" sz="1300" b="0" i="0" u="none" strike="noStrike" dirty="0">
                        <a:solidFill>
                          <a:srgbClr val="000000"/>
                        </a:solidFill>
                        <a:effectLst/>
                        <a:latin typeface="Calibri" charset="0"/>
                      </a:endParaRPr>
                    </a:p>
                  </a:txBody>
                  <a:tcPr marL="6350" marR="6350" marT="6350" marB="0" anchor="ctr"/>
                </a:tc>
                <a:tc>
                  <a:txBody>
                    <a:bodyPr/>
                    <a:lstStyle/>
                    <a:p>
                      <a:pPr algn="ctr" fontAlgn="b"/>
                      <a:r>
                        <a:rPr lang="is-IS" sz="1300" u="none" strike="noStrike" dirty="0">
                          <a:effectLst/>
                        </a:rPr>
                        <a:t>68</a:t>
                      </a:r>
                      <a:endParaRPr lang="is-IS" sz="1300" b="0" i="0" u="none" strike="noStrike" dirty="0">
                        <a:solidFill>
                          <a:srgbClr val="000000"/>
                        </a:solidFill>
                        <a:effectLst/>
                        <a:latin typeface="Calibri" charset="0"/>
                      </a:endParaRPr>
                    </a:p>
                  </a:txBody>
                  <a:tcPr marL="6350" marR="6350" marT="6350" marB="0" anchor="ctr"/>
                </a:tc>
                <a:tc>
                  <a:txBody>
                    <a:bodyPr/>
                    <a:lstStyle/>
                    <a:p>
                      <a:pPr algn="ctr" fontAlgn="b"/>
                      <a:r>
                        <a:rPr lang="en-US" sz="1300" u="none" strike="noStrike" dirty="0">
                          <a:effectLst/>
                        </a:rPr>
                        <a:t>75</a:t>
                      </a:r>
                      <a:endParaRPr lang="en-US" sz="1300" b="0" i="0" u="none" strike="noStrike" dirty="0">
                        <a:solidFill>
                          <a:srgbClr val="000000"/>
                        </a:solidFill>
                        <a:effectLst/>
                        <a:latin typeface="Calibri" charset="0"/>
                      </a:endParaRPr>
                    </a:p>
                  </a:txBody>
                  <a:tcPr marL="6350" marR="6350" marT="6350" marB="0" anchor="ctr"/>
                </a:tc>
                <a:tc>
                  <a:txBody>
                    <a:bodyPr/>
                    <a:lstStyle/>
                    <a:p>
                      <a:pPr algn="ctr" fontAlgn="b"/>
                      <a:r>
                        <a:rPr lang="is-IS" sz="1300" u="none" strike="noStrike" dirty="0">
                          <a:effectLst/>
                        </a:rPr>
                        <a:t>66</a:t>
                      </a:r>
                      <a:endParaRPr lang="is-IS" sz="1300" b="0" i="0" u="none" strike="noStrike" dirty="0">
                        <a:solidFill>
                          <a:srgbClr val="000000"/>
                        </a:solidFill>
                        <a:effectLst/>
                        <a:latin typeface="Calibri" charset="0"/>
                      </a:endParaRPr>
                    </a:p>
                  </a:txBody>
                  <a:tcPr marL="6350" marR="6350" marT="6350" marB="0" anchor="ctr"/>
                </a:tc>
                <a:extLst>
                  <a:ext uri="{0D108BD9-81ED-4DB2-BD59-A6C34878D82A}">
                    <a16:rowId xmlns:a16="http://schemas.microsoft.com/office/drawing/2014/main" val="10001"/>
                  </a:ext>
                </a:extLst>
              </a:tr>
            </a:tbl>
          </a:graphicData>
        </a:graphic>
      </p:graphicFrame>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665787" y="1499678"/>
            <a:ext cx="2526213" cy="1333463"/>
          </a:xfrm>
          <a:prstGeom prst="rect">
            <a:avLst/>
          </a:prstGeom>
        </p:spPr>
      </p:pic>
    </p:spTree>
    <p:extLst>
      <p:ext uri="{BB962C8B-B14F-4D97-AF65-F5344CB8AC3E}">
        <p14:creationId xmlns:p14="http://schemas.microsoft.com/office/powerpoint/2010/main" val="30649985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75047E1-AEE5-4A22-BB8B-ACFAD748BB72}"/>
              </a:ext>
            </a:extLst>
          </p:cNvPr>
          <p:cNvSpPr>
            <a:spLocks noGrp="1"/>
          </p:cNvSpPr>
          <p:nvPr>
            <p:ph type="body" sz="quarter" idx="10"/>
          </p:nvPr>
        </p:nvSpPr>
        <p:spPr/>
        <p:txBody>
          <a:bodyPr>
            <a:normAutofit fontScale="92500" lnSpcReduction="20000"/>
          </a:bodyPr>
          <a:lstStyle/>
          <a:p>
            <a:r>
              <a:rPr lang="en-US" dirty="0"/>
              <a:t>Example 2: SOLUTIONS</a:t>
            </a:r>
          </a:p>
        </p:txBody>
      </p:sp>
      <p:sp>
        <p:nvSpPr>
          <p:cNvPr id="3" name="Content Placeholder 2">
            <a:extLst>
              <a:ext uri="{FF2B5EF4-FFF2-40B4-BE49-F238E27FC236}">
                <a16:creationId xmlns:a16="http://schemas.microsoft.com/office/drawing/2014/main" id="{3BCD2347-7BAA-4177-9E20-D87E86718217}"/>
              </a:ext>
            </a:extLst>
          </p:cNvPr>
          <p:cNvSpPr>
            <a:spLocks noGrp="1"/>
          </p:cNvSpPr>
          <p:nvPr>
            <p:ph sz="quarter" idx="11"/>
          </p:nvPr>
        </p:nvSpPr>
        <p:spPr>
          <a:xfrm>
            <a:off x="499269" y="926305"/>
            <a:ext cx="11193462" cy="5643171"/>
          </a:xfrm>
        </p:spPr>
        <p:txBody>
          <a:bodyPr>
            <a:normAutofit lnSpcReduction="10000"/>
          </a:bodyPr>
          <a:lstStyle/>
          <a:p>
            <a:pPr marL="342900" marR="0" indent="-342900">
              <a:lnSpc>
                <a:spcPct val="150000"/>
              </a:lnSpc>
              <a:spcBef>
                <a:spcPts val="0"/>
              </a:spcBef>
              <a:spcAft>
                <a:spcPts val="0"/>
              </a:spcAft>
              <a:buAutoNum type="alphaLcPeriod"/>
            </a:pPr>
            <a:r>
              <a:rPr lang="en-US" sz="1800" b="1" dirty="0">
                <a:solidFill>
                  <a:srgbClr val="0000CC"/>
                </a:solidFill>
                <a:effectLst/>
                <a:latin typeface="Times New Roman" panose="02020603050405020304" pitchFamily="18" charset="0"/>
                <a:ea typeface="Times New Roman" panose="02020603050405020304" pitchFamily="18" charset="0"/>
                <a:cs typeface="Times New Roman" panose="02020603050405020304" pitchFamily="18" charset="0"/>
              </a:rPr>
              <a:t>State the null and alternative hypotheses.</a:t>
            </a:r>
          </a:p>
          <a:p>
            <a:pPr marL="342900" marR="0" indent="-342900">
              <a:lnSpc>
                <a:spcPct val="150000"/>
              </a:lnSpc>
              <a:spcBef>
                <a:spcPts val="0"/>
              </a:spcBef>
              <a:spcAft>
                <a:spcPts val="0"/>
              </a:spcAft>
              <a:buAutoNum type="alphaLcPeriod"/>
            </a:pPr>
            <a:endParaRPr lang="en-US" sz="1800" b="1" dirty="0">
              <a:solidFill>
                <a:srgbClr val="0000CC"/>
              </a:solidFill>
              <a:effectLst/>
              <a:latin typeface="Times New Roman" panose="02020603050405020304" pitchFamily="18" charset="0"/>
              <a:ea typeface="Calibri" panose="020F0502020204030204" pitchFamily="34" charset="0"/>
              <a:cs typeface="Times New Roman" panose="02020603050405020304" pitchFamily="18" charset="0"/>
            </a:endParaRPr>
          </a:p>
          <a:p>
            <a:pPr marL="0" marR="0" indent="0">
              <a:spcBef>
                <a:spcPts val="0"/>
              </a:spcBef>
              <a:spcAft>
                <a:spcPts val="0"/>
              </a:spcAft>
              <a:buNone/>
            </a:pPr>
            <a:r>
              <a:rPr lang="en-US" sz="1800" dirty="0">
                <a:effectLst/>
                <a:latin typeface="Times New Roman" panose="02020603050405020304" pitchFamily="18" charset="0"/>
                <a:ea typeface="Times New Roman" panose="02020603050405020304" pitchFamily="18" charset="0"/>
              </a:rPr>
              <a:t>	</a:t>
            </a:r>
            <a:r>
              <a:rPr lang="en-US" sz="1800" b="1" dirty="0">
                <a:effectLst/>
                <a:latin typeface="Times New Roman" panose="02020603050405020304" pitchFamily="18" charset="0"/>
                <a:ea typeface="Times New Roman" panose="02020603050405020304" pitchFamily="18" charset="0"/>
              </a:rPr>
              <a:t>H</a:t>
            </a:r>
            <a:r>
              <a:rPr lang="en-US" sz="1800" b="1" baseline="-25000" dirty="0">
                <a:effectLst/>
                <a:latin typeface="Times New Roman" panose="02020603050405020304" pitchFamily="18" charset="0"/>
                <a:ea typeface="Times New Roman" panose="02020603050405020304" pitchFamily="18" charset="0"/>
              </a:rPr>
              <a:t>0</a:t>
            </a:r>
            <a:r>
              <a:rPr lang="en-US" sz="1800" b="1" dirty="0">
                <a:effectLst/>
                <a:latin typeface="Times New Roman" panose="02020603050405020304" pitchFamily="18" charset="0"/>
                <a:ea typeface="Times New Roman" panose="02020603050405020304" pitchFamily="18" charset="0"/>
              </a:rPr>
              <a:t>: µ</a:t>
            </a:r>
            <a:r>
              <a:rPr lang="en-US" sz="1800" b="1" baseline="-25000" dirty="0">
                <a:effectLst/>
                <a:latin typeface="Times New Roman" panose="02020603050405020304" pitchFamily="18" charset="0"/>
                <a:ea typeface="Times New Roman" panose="02020603050405020304" pitchFamily="18" charset="0"/>
              </a:rPr>
              <a:t>N</a:t>
            </a:r>
            <a:r>
              <a:rPr lang="en-US" sz="1800" b="1" dirty="0">
                <a:effectLst/>
                <a:latin typeface="Times New Roman" panose="02020603050405020304" pitchFamily="18" charset="0"/>
                <a:ea typeface="Times New Roman" panose="02020603050405020304" pitchFamily="18" charset="0"/>
              </a:rPr>
              <a:t> - µ</a:t>
            </a:r>
            <a:r>
              <a:rPr lang="en-US" sz="1800" b="1" baseline="-25000" dirty="0">
                <a:latin typeface="Times New Roman" panose="02020603050405020304" pitchFamily="18" charset="0"/>
                <a:ea typeface="Times New Roman" panose="02020603050405020304" pitchFamily="18" charset="0"/>
              </a:rPr>
              <a:t>S</a:t>
            </a:r>
            <a:r>
              <a:rPr lang="en-US" sz="1800" b="1" dirty="0">
                <a:effectLst/>
                <a:latin typeface="Times New Roman" panose="02020603050405020304" pitchFamily="18" charset="0"/>
                <a:ea typeface="Times New Roman" panose="02020603050405020304" pitchFamily="18" charset="0"/>
              </a:rPr>
              <a:t> = 0 	</a:t>
            </a:r>
            <a:r>
              <a:rPr lang="en-US" sz="1800" b="1" dirty="0">
                <a:solidFill>
                  <a:srgbClr val="0000CC"/>
                </a:solidFill>
                <a:latin typeface="Times New Roman" panose="02020603050405020304" pitchFamily="18" charset="0"/>
                <a:cs typeface="Times New Roman" panose="02020603050405020304" pitchFamily="18" charset="0"/>
                <a:sym typeface="Symbol" charset="2"/>
              </a:rPr>
              <a:t></a:t>
            </a:r>
            <a:r>
              <a:rPr lang="en-US" sz="1800" b="1" baseline="-25000" dirty="0">
                <a:solidFill>
                  <a:srgbClr val="0000CC"/>
                </a:solidFill>
                <a:latin typeface="Times New Roman" panose="02020603050405020304" pitchFamily="18" charset="0"/>
                <a:cs typeface="Times New Roman" panose="02020603050405020304" pitchFamily="18" charset="0"/>
              </a:rPr>
              <a:t>N</a:t>
            </a:r>
            <a:r>
              <a:rPr lang="en-US" sz="1800" b="1" dirty="0">
                <a:solidFill>
                  <a:srgbClr val="0000CC"/>
                </a:solidFill>
                <a:latin typeface="Times New Roman" panose="02020603050405020304" pitchFamily="18" charset="0"/>
                <a:cs typeface="Times New Roman" panose="02020603050405020304" pitchFamily="18" charset="0"/>
              </a:rPr>
              <a:t> </a:t>
            </a:r>
            <a:r>
              <a:rPr lang="mr-IN" sz="1800" b="1" dirty="0">
                <a:solidFill>
                  <a:srgbClr val="0000CC"/>
                </a:solidFill>
                <a:latin typeface="Times New Roman" panose="02020603050405020304" pitchFamily="18" charset="0"/>
              </a:rPr>
              <a:t>–</a:t>
            </a:r>
            <a:r>
              <a:rPr lang="en-US" sz="1800" b="1" dirty="0">
                <a:solidFill>
                  <a:srgbClr val="0000CC"/>
                </a:solidFill>
                <a:latin typeface="Times New Roman" panose="02020603050405020304" pitchFamily="18" charset="0"/>
                <a:cs typeface="Times New Roman" panose="02020603050405020304" pitchFamily="18" charset="0"/>
              </a:rPr>
              <a:t> new method, </a:t>
            </a:r>
            <a:r>
              <a:rPr lang="en-US" sz="1800" b="1" dirty="0">
                <a:solidFill>
                  <a:srgbClr val="0000CC"/>
                </a:solidFill>
                <a:latin typeface="Times New Roman" panose="02020603050405020304" pitchFamily="18" charset="0"/>
                <a:cs typeface="Times New Roman" panose="02020603050405020304" pitchFamily="18" charset="0"/>
                <a:sym typeface="Symbol" charset="2"/>
              </a:rPr>
              <a:t></a:t>
            </a:r>
            <a:r>
              <a:rPr lang="en-US" sz="1800" b="1" baseline="-25000" dirty="0">
                <a:solidFill>
                  <a:srgbClr val="0000CC"/>
                </a:solidFill>
                <a:latin typeface="Times New Roman" panose="02020603050405020304" pitchFamily="18" charset="0"/>
                <a:cs typeface="Times New Roman" panose="02020603050405020304" pitchFamily="18" charset="0"/>
              </a:rPr>
              <a:t>S </a:t>
            </a:r>
            <a:r>
              <a:rPr lang="mr-IN" sz="1800" b="1" dirty="0">
                <a:solidFill>
                  <a:srgbClr val="0000CC"/>
                </a:solidFill>
                <a:latin typeface="Times New Roman" panose="02020603050405020304" pitchFamily="18" charset="0"/>
              </a:rPr>
              <a:t>–</a:t>
            </a:r>
            <a:r>
              <a:rPr lang="en-US" sz="1800" b="1" dirty="0">
                <a:solidFill>
                  <a:srgbClr val="0000CC"/>
                </a:solidFill>
                <a:latin typeface="Times New Roman" panose="02020603050405020304" pitchFamily="18" charset="0"/>
                <a:cs typeface="Times New Roman" panose="02020603050405020304" pitchFamily="18" charset="0"/>
              </a:rPr>
              <a:t> standard method </a:t>
            </a:r>
            <a:endParaRPr lang="en-US" sz="1800" b="1" dirty="0">
              <a:solidFill>
                <a:srgbClr val="0000CC"/>
              </a:solidFill>
              <a:effectLst/>
              <a:latin typeface="Times New Roman" panose="02020603050405020304" pitchFamily="18" charset="0"/>
              <a:ea typeface="Calibri" panose="020F0502020204030204" pitchFamily="34" charset="0"/>
              <a:cs typeface="Times New Roman" panose="02020603050405020304" pitchFamily="18" charset="0"/>
            </a:endParaRPr>
          </a:p>
          <a:p>
            <a:pPr marL="0" marR="0" indent="0">
              <a:spcBef>
                <a:spcPts val="0"/>
              </a:spcBef>
              <a:spcAft>
                <a:spcPts val="0"/>
              </a:spcAft>
              <a:buNone/>
            </a:pPr>
            <a:r>
              <a:rPr lang="en-US" sz="1800" b="1" dirty="0">
                <a:effectLst/>
                <a:latin typeface="Times New Roman" panose="02020603050405020304" pitchFamily="18" charset="0"/>
                <a:ea typeface="Times New Roman" panose="02020603050405020304" pitchFamily="18" charset="0"/>
              </a:rPr>
              <a:t>	Ha: µ</a:t>
            </a:r>
            <a:r>
              <a:rPr lang="en-US" sz="1800" b="1" baseline="-25000" dirty="0">
                <a:effectLst/>
                <a:latin typeface="Times New Roman" panose="02020603050405020304" pitchFamily="18" charset="0"/>
                <a:ea typeface="Times New Roman" panose="02020603050405020304" pitchFamily="18" charset="0"/>
              </a:rPr>
              <a:t>N</a:t>
            </a:r>
            <a:r>
              <a:rPr lang="en-US" sz="1800" b="1" dirty="0">
                <a:effectLst/>
                <a:latin typeface="Times New Roman" panose="02020603050405020304" pitchFamily="18" charset="0"/>
                <a:ea typeface="Times New Roman" panose="02020603050405020304" pitchFamily="18" charset="0"/>
              </a:rPr>
              <a:t> - µ</a:t>
            </a:r>
            <a:r>
              <a:rPr lang="en-US" sz="1800" b="1" baseline="-25000" dirty="0">
                <a:effectLst/>
                <a:latin typeface="Times New Roman" panose="02020603050405020304" pitchFamily="18" charset="0"/>
                <a:ea typeface="Times New Roman" panose="02020603050405020304" pitchFamily="18" charset="0"/>
              </a:rPr>
              <a:t>S</a:t>
            </a:r>
            <a:r>
              <a:rPr lang="en-US" sz="1800" b="1" dirty="0">
                <a:effectLst/>
                <a:latin typeface="Times New Roman" panose="02020603050405020304" pitchFamily="18" charset="0"/>
                <a:ea typeface="Times New Roman" panose="02020603050405020304" pitchFamily="18" charset="0"/>
              </a:rPr>
              <a:t> </a:t>
            </a:r>
            <a:r>
              <a:rPr lang="en-US" sz="1800" b="1" dirty="0">
                <a:latin typeface="Times New Roman" panose="02020603050405020304" pitchFamily="18" charset="0"/>
                <a:ea typeface="Times New Roman" panose="02020603050405020304" pitchFamily="18" charset="0"/>
              </a:rPr>
              <a:t>&gt;</a:t>
            </a:r>
            <a:r>
              <a:rPr lang="en-US" sz="1800" b="1" dirty="0">
                <a:effectLst/>
                <a:latin typeface="Times New Roman" panose="02020603050405020304" pitchFamily="18" charset="0"/>
                <a:ea typeface="Times New Roman" panose="02020603050405020304" pitchFamily="18" charset="0"/>
              </a:rPr>
              <a:t> 0</a:t>
            </a:r>
            <a:endParaRPr lang="en-US" sz="1800" b="1" dirty="0">
              <a:effectLst/>
              <a:latin typeface="Times New Roman" panose="02020603050405020304" pitchFamily="18" charset="0"/>
              <a:ea typeface="Calibri" panose="020F0502020204030204" pitchFamily="34" charset="0"/>
            </a:endParaRPr>
          </a:p>
          <a:p>
            <a:pPr marL="0" marR="0" indent="0">
              <a:lnSpc>
                <a:spcPct val="150000"/>
              </a:lnSpc>
              <a:spcBef>
                <a:spcPts val="0"/>
              </a:spcBef>
              <a:spcAft>
                <a:spcPts val="0"/>
              </a:spcAft>
              <a:buNone/>
            </a:pPr>
            <a:endParaRPr lang="en-US" sz="600" b="1" dirty="0">
              <a:effectLst/>
              <a:latin typeface="Arial" panose="020B0604020202020204" pitchFamily="34" charset="0"/>
              <a:ea typeface="Times New Roman" panose="02020603050405020304" pitchFamily="18" charset="0"/>
              <a:cs typeface="Times New Roman" panose="02020603050405020304" pitchFamily="18" charset="0"/>
            </a:endParaRPr>
          </a:p>
          <a:p>
            <a:pPr marL="0" marR="0" indent="0">
              <a:lnSpc>
                <a:spcPct val="150000"/>
              </a:lnSpc>
              <a:spcBef>
                <a:spcPts val="0"/>
              </a:spcBef>
              <a:spcAft>
                <a:spcPts val="0"/>
              </a:spcAft>
              <a:buNone/>
            </a:pPr>
            <a:r>
              <a:rPr lang="en-US" sz="1800" b="1" dirty="0">
                <a:solidFill>
                  <a:srgbClr val="0000CC"/>
                </a:solidFill>
                <a:effectLst/>
                <a:latin typeface="Times New Roman" panose="02020603050405020304" pitchFamily="18" charset="0"/>
                <a:ea typeface="Times New Roman" panose="02020603050405020304" pitchFamily="18" charset="0"/>
                <a:cs typeface="Times New Roman" panose="02020603050405020304" pitchFamily="18" charset="0"/>
              </a:rPr>
              <a:t>b. Run the appropriate test using equal variance assumption. Use </a:t>
            </a:r>
            <a:r>
              <a:rPr lang="en-US" sz="1800" b="1" dirty="0">
                <a:solidFill>
                  <a:srgbClr val="0000CC"/>
                </a:solidFill>
                <a:effectLst/>
                <a:latin typeface="Times New Roman" panose="02020603050405020304" pitchFamily="18" charset="0"/>
                <a:ea typeface="Times New Roman" panose="02020603050405020304" pitchFamily="18" charset="0"/>
                <a:cs typeface="Times New Roman" panose="02020603050405020304" pitchFamily="18" charset="0"/>
                <a:sym typeface="Symbol" panose="05050102010706020507" pitchFamily="18" charset="2"/>
              </a:rPr>
              <a:t></a:t>
            </a:r>
            <a:r>
              <a:rPr lang="en-US" sz="1800" b="1" dirty="0">
                <a:solidFill>
                  <a:srgbClr val="0000CC"/>
                </a:solidFill>
                <a:effectLst/>
                <a:latin typeface="Times New Roman" panose="02020603050405020304" pitchFamily="18" charset="0"/>
                <a:ea typeface="Times New Roman" panose="02020603050405020304" pitchFamily="18" charset="0"/>
                <a:cs typeface="Times New Roman" panose="02020603050405020304" pitchFamily="18" charset="0"/>
              </a:rPr>
              <a:t> = 0.05.</a:t>
            </a:r>
            <a:r>
              <a:rPr lang="en-US" sz="1800" dirty="0">
                <a:effectLst/>
                <a:latin typeface="Arial" panose="020B0604020202020204" pitchFamily="34" charset="0"/>
                <a:ea typeface="Times New Roman" panose="02020603050405020304" pitchFamily="18" charset="0"/>
                <a:cs typeface="Times New Roman" panose="02020603050405020304" pitchFamily="18" charset="0"/>
              </a:rPr>
              <a:t> </a:t>
            </a:r>
          </a:p>
          <a:p>
            <a:pPr marL="0" marR="0" indent="0">
              <a:lnSpc>
                <a:spcPct val="150000"/>
              </a:lnSpc>
              <a:spcBef>
                <a:spcPts val="0"/>
              </a:spcBef>
              <a:spcAft>
                <a:spcPts val="0"/>
              </a:spcAft>
              <a:buNone/>
            </a:pPr>
            <a:r>
              <a:rPr lang="en-US" sz="1800" dirty="0">
                <a:latin typeface="Arial" panose="020B0604020202020204" pitchFamily="34" charset="0"/>
                <a:ea typeface="Times New Roman" panose="02020603050405020304" pitchFamily="18" charset="0"/>
                <a:cs typeface="Times New Roman" panose="02020603050405020304" pitchFamily="18" charset="0"/>
              </a:rPr>
              <a:t>	</a:t>
            </a:r>
            <a:r>
              <a:rPr lang="en-US" sz="18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1800" dirty="0">
                <a:solidFill>
                  <a:srgbClr val="FF0000"/>
                </a:solidFill>
                <a:effectLst/>
                <a:latin typeface="Arial" panose="020B0604020202020204" pitchFamily="34" charset="0"/>
                <a:ea typeface="Times New Roman" panose="02020603050405020304" pitchFamily="18" charset="0"/>
                <a:cs typeface="Times New Roman" panose="02020603050405020304" pitchFamily="18" charset="0"/>
              </a:rPr>
              <a:t>PLEASE REFER TO R FOR SOLUTIONS</a:t>
            </a:r>
            <a:r>
              <a:rPr lang="en-US" sz="1800" dirty="0">
                <a:effectLst/>
                <a:latin typeface="Arial" panose="020B0604020202020204" pitchFamily="34" charset="0"/>
                <a:ea typeface="Times New Roman" panose="02020603050405020304" pitchFamily="18" charset="0"/>
                <a:cs typeface="Times New Roman" panose="02020603050405020304" pitchFamily="18" charset="0"/>
              </a:rPr>
              <a:t>]</a:t>
            </a:r>
            <a:endParaRPr lang="en-US" sz="1800" dirty="0">
              <a:effectLst/>
              <a:latin typeface="Helvetica" panose="020B0604020202020204" pitchFamily="34" charset="0"/>
              <a:ea typeface="Calibri" panose="020F0502020204030204" pitchFamily="34" charset="0"/>
              <a:cs typeface="Times New Roman" panose="02020603050405020304" pitchFamily="18" charset="0"/>
            </a:endParaRPr>
          </a:p>
          <a:p>
            <a:pPr marL="0" marR="0" indent="0">
              <a:lnSpc>
                <a:spcPct val="150000"/>
              </a:lnSpc>
              <a:spcBef>
                <a:spcPts val="0"/>
              </a:spcBef>
              <a:spcAft>
                <a:spcPts val="0"/>
              </a:spcAft>
              <a:buNone/>
            </a:pPr>
            <a:endParaRPr lang="en-US" sz="1800" b="1" dirty="0">
              <a:effectLst/>
              <a:latin typeface="Arial" panose="020B0604020202020204" pitchFamily="34" charset="0"/>
              <a:ea typeface="Times New Roman" panose="02020603050405020304" pitchFamily="18" charset="0"/>
              <a:cs typeface="Times New Roman" panose="02020603050405020304" pitchFamily="18" charset="0"/>
            </a:endParaRPr>
          </a:p>
          <a:p>
            <a:pPr marL="0" marR="0" indent="0">
              <a:lnSpc>
                <a:spcPct val="150000"/>
              </a:lnSpc>
              <a:spcBef>
                <a:spcPts val="0"/>
              </a:spcBef>
              <a:spcAft>
                <a:spcPts val="0"/>
              </a:spcAft>
              <a:buNone/>
            </a:pPr>
            <a:endParaRPr lang="en-US" sz="1800" b="1" dirty="0">
              <a:effectLst/>
              <a:latin typeface="Arial" panose="020B0604020202020204" pitchFamily="34" charset="0"/>
              <a:ea typeface="Times New Roman" panose="02020603050405020304" pitchFamily="18" charset="0"/>
              <a:cs typeface="Times New Roman" panose="02020603050405020304" pitchFamily="18" charset="0"/>
            </a:endParaRPr>
          </a:p>
          <a:p>
            <a:pPr marL="0" marR="0" indent="0">
              <a:lnSpc>
                <a:spcPct val="150000"/>
              </a:lnSpc>
              <a:spcBef>
                <a:spcPts val="0"/>
              </a:spcBef>
              <a:spcAft>
                <a:spcPts val="0"/>
              </a:spcAft>
              <a:buNone/>
            </a:pPr>
            <a:endParaRPr lang="en-US" sz="1800" b="1" dirty="0">
              <a:latin typeface="Arial" panose="020B0604020202020204" pitchFamily="34" charset="0"/>
              <a:ea typeface="Times New Roman" panose="02020603050405020304" pitchFamily="18" charset="0"/>
              <a:cs typeface="Times New Roman" panose="02020603050405020304" pitchFamily="18" charset="0"/>
            </a:endParaRPr>
          </a:p>
          <a:p>
            <a:pPr marL="0" marR="0" indent="0">
              <a:lnSpc>
                <a:spcPct val="150000"/>
              </a:lnSpc>
              <a:spcBef>
                <a:spcPts val="0"/>
              </a:spcBef>
              <a:spcAft>
                <a:spcPts val="0"/>
              </a:spcAft>
              <a:buNone/>
            </a:pPr>
            <a:endParaRPr lang="en-US" sz="1800" b="1" dirty="0">
              <a:latin typeface="Arial" panose="020B0604020202020204" pitchFamily="34" charset="0"/>
              <a:ea typeface="Times New Roman" panose="02020603050405020304" pitchFamily="18" charset="0"/>
              <a:cs typeface="Times New Roman" panose="02020603050405020304" pitchFamily="18" charset="0"/>
            </a:endParaRPr>
          </a:p>
          <a:p>
            <a:pPr marL="0" marR="0" indent="0">
              <a:lnSpc>
                <a:spcPct val="150000"/>
              </a:lnSpc>
              <a:spcBef>
                <a:spcPts val="0"/>
              </a:spcBef>
              <a:spcAft>
                <a:spcPts val="0"/>
              </a:spcAft>
              <a:buNone/>
            </a:pPr>
            <a:endParaRPr lang="en-US" sz="1800" b="1" dirty="0">
              <a:latin typeface="Arial" panose="020B0604020202020204" pitchFamily="34" charset="0"/>
              <a:ea typeface="Times New Roman" panose="02020603050405020304" pitchFamily="18" charset="0"/>
              <a:cs typeface="Times New Roman" panose="02020603050405020304" pitchFamily="18" charset="0"/>
            </a:endParaRPr>
          </a:p>
          <a:p>
            <a:pPr marL="0" marR="0" indent="0">
              <a:lnSpc>
                <a:spcPct val="150000"/>
              </a:lnSpc>
              <a:spcBef>
                <a:spcPts val="0"/>
              </a:spcBef>
              <a:spcAft>
                <a:spcPts val="0"/>
              </a:spcAft>
              <a:buNone/>
            </a:pPr>
            <a:endParaRPr lang="en-US" sz="1800" b="1" dirty="0">
              <a:effectLst/>
              <a:latin typeface="Arial" panose="020B0604020202020204" pitchFamily="34" charset="0"/>
              <a:ea typeface="Times New Roman" panose="02020603050405020304" pitchFamily="18" charset="0"/>
              <a:cs typeface="Times New Roman" panose="02020603050405020304" pitchFamily="18" charset="0"/>
            </a:endParaRPr>
          </a:p>
          <a:p>
            <a:pPr marL="0" marR="0" indent="0">
              <a:lnSpc>
                <a:spcPct val="150000"/>
              </a:lnSpc>
              <a:spcBef>
                <a:spcPts val="0"/>
              </a:spcBef>
              <a:spcAft>
                <a:spcPts val="0"/>
              </a:spcAft>
              <a:buNone/>
            </a:pPr>
            <a:r>
              <a:rPr lang="en-US" sz="1800" b="1" dirty="0">
                <a:solidFill>
                  <a:srgbClr val="0000CC"/>
                </a:solidFill>
                <a:effectLst/>
                <a:latin typeface="Times New Roman" panose="02020603050405020304" pitchFamily="18" charset="0"/>
                <a:ea typeface="Times New Roman" panose="02020603050405020304" pitchFamily="18" charset="0"/>
                <a:cs typeface="Times New Roman" panose="02020603050405020304" pitchFamily="18" charset="0"/>
              </a:rPr>
              <a:t>c.</a:t>
            </a:r>
            <a:r>
              <a:rPr lang="en-US" sz="1800" dirty="0">
                <a:solidFill>
                  <a:srgbClr val="0000CC"/>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b="1" dirty="0">
                <a:solidFill>
                  <a:srgbClr val="0000CC"/>
                </a:solidFill>
                <a:effectLst/>
                <a:latin typeface="Times New Roman" panose="02020603050405020304" pitchFamily="18" charset="0"/>
                <a:ea typeface="Times New Roman" panose="02020603050405020304" pitchFamily="18" charset="0"/>
                <a:cs typeface="Times New Roman" panose="02020603050405020304" pitchFamily="18" charset="0"/>
              </a:rPr>
              <a:t>Provide your decision and conclusions.</a:t>
            </a:r>
            <a:endParaRPr lang="en-US" sz="1800" b="1" dirty="0">
              <a:solidFill>
                <a:srgbClr val="0000CC"/>
              </a:solidFill>
              <a:effectLst/>
              <a:latin typeface="Times New Roman" panose="02020603050405020304" pitchFamily="18" charset="0"/>
              <a:ea typeface="Calibri" panose="020F0502020204030204" pitchFamily="34" charset="0"/>
              <a:cs typeface="Times New Roman" panose="02020603050405020304" pitchFamily="18" charset="0"/>
            </a:endParaRPr>
          </a:p>
          <a:p>
            <a:pPr marL="0" marR="0" lvl="0" indent="0" defTabSz="914400" eaLnBrk="1" fontAlgn="auto" latinLnBrk="0" hangingPunct="1">
              <a:lnSpc>
                <a:spcPct val="100000"/>
              </a:lnSpc>
              <a:spcBef>
                <a:spcPts val="0"/>
              </a:spcBef>
              <a:spcAft>
                <a:spcPts val="0"/>
              </a:spcAft>
              <a:buClrTx/>
              <a:buSzTx/>
              <a:buNone/>
              <a:tabLst/>
              <a:defRPr/>
            </a:pPr>
            <a:r>
              <a:rPr lang="en-US" sz="1800" dirty="0"/>
              <a:t>	</a:t>
            </a:r>
            <a:r>
              <a:rPr lang="en-US" sz="2200" dirty="0">
                <a:latin typeface="Times New Roman" panose="02020603050405020304" pitchFamily="18" charset="0"/>
                <a:cs typeface="Times New Roman" panose="02020603050405020304" pitchFamily="18" charset="0"/>
              </a:rPr>
              <a:t>Since p-value = 0.0668 &gt; ⍺ = 0.05 or </a:t>
            </a:r>
            <a:r>
              <a:rPr lang="en-US" sz="2200" dirty="0" err="1">
                <a:latin typeface="Times New Roman" panose="02020603050405020304" pitchFamily="18" charset="0"/>
                <a:cs typeface="Times New Roman" panose="02020603050405020304" pitchFamily="18" charset="0"/>
              </a:rPr>
              <a:t>t</a:t>
            </a:r>
            <a:r>
              <a:rPr lang="en-US" sz="2200" baseline="-25000" dirty="0" err="1">
                <a:latin typeface="Times New Roman" panose="02020603050405020304" pitchFamily="18" charset="0"/>
                <a:cs typeface="Times New Roman" panose="02020603050405020304" pitchFamily="18" charset="0"/>
              </a:rPr>
              <a:t>stat</a:t>
            </a:r>
            <a:r>
              <a:rPr lang="en-US" sz="2200" dirty="0">
                <a:latin typeface="Times New Roman" panose="02020603050405020304" pitchFamily="18" charset="0"/>
                <a:cs typeface="Times New Roman" panose="02020603050405020304" pitchFamily="18" charset="0"/>
              </a:rPr>
              <a:t> = 1.5643 &lt; t</a:t>
            </a:r>
            <a:r>
              <a:rPr lang="en-US" sz="2200" baseline="-25000" dirty="0">
                <a:latin typeface="Times New Roman" panose="02020603050405020304" pitchFamily="18" charset="0"/>
                <a:cs typeface="Times New Roman" panose="02020603050405020304" pitchFamily="18" charset="0"/>
              </a:rPr>
              <a:t>⍺</a:t>
            </a:r>
            <a:r>
              <a:rPr lang="en-US" sz="2200" dirty="0">
                <a:latin typeface="Times New Roman" panose="02020603050405020304" pitchFamily="18" charset="0"/>
                <a:cs typeface="Times New Roman" panose="02020603050405020304" pitchFamily="18" charset="0"/>
              </a:rPr>
              <a:t> = 1.72 we fail to reject H</a:t>
            </a:r>
            <a:r>
              <a:rPr lang="en-US" sz="2200" baseline="-25000" dirty="0">
                <a:latin typeface="Times New Roman" panose="02020603050405020304" pitchFamily="18" charset="0"/>
                <a:cs typeface="Times New Roman" panose="02020603050405020304" pitchFamily="18" charset="0"/>
              </a:rPr>
              <a:t>0 </a:t>
            </a:r>
            <a:r>
              <a:rPr lang="en-US" sz="2200" dirty="0">
                <a:latin typeface="Times New Roman" panose="02020603050405020304" pitchFamily="18" charset="0"/>
                <a:cs typeface="Times New Roman" panose="02020603050405020304" pitchFamily="18" charset="0"/>
              </a:rPr>
              <a:t>and 	conclude new teaching method is not significantly better than standard method. </a:t>
            </a:r>
          </a:p>
          <a:p>
            <a:endParaRPr lang="en-US" dirty="0"/>
          </a:p>
        </p:txBody>
      </p:sp>
      <p:sp>
        <p:nvSpPr>
          <p:cNvPr id="8" name="Rectangle 7">
            <a:extLst>
              <a:ext uri="{FF2B5EF4-FFF2-40B4-BE49-F238E27FC236}">
                <a16:creationId xmlns:a16="http://schemas.microsoft.com/office/drawing/2014/main" id="{27399EA0-0DA0-41DB-A61C-232404D9F871}"/>
              </a:ext>
            </a:extLst>
          </p:cNvPr>
          <p:cNvSpPr/>
          <p:nvPr/>
        </p:nvSpPr>
        <p:spPr>
          <a:xfrm>
            <a:off x="1109707" y="3013916"/>
            <a:ext cx="7421732" cy="22416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32CAB879-4FBF-49F0-89CF-32442C894CF4}"/>
              </a:ext>
            </a:extLst>
          </p:cNvPr>
          <p:cNvPicPr>
            <a:picLocks noChangeAspect="1"/>
          </p:cNvPicPr>
          <p:nvPr/>
        </p:nvPicPr>
        <p:blipFill>
          <a:blip r:embed="rId2"/>
          <a:stretch>
            <a:fillRect/>
          </a:stretch>
        </p:blipFill>
        <p:spPr>
          <a:xfrm>
            <a:off x="1572548" y="3187008"/>
            <a:ext cx="6496050" cy="1895475"/>
          </a:xfrm>
          <a:prstGeom prst="rect">
            <a:avLst/>
          </a:prstGeom>
        </p:spPr>
      </p:pic>
    </p:spTree>
    <p:extLst>
      <p:ext uri="{BB962C8B-B14F-4D97-AF65-F5344CB8AC3E}">
        <p14:creationId xmlns:p14="http://schemas.microsoft.com/office/powerpoint/2010/main" val="30490761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Rounded Corners 7">
            <a:extLst>
              <a:ext uri="{FF2B5EF4-FFF2-40B4-BE49-F238E27FC236}">
                <a16:creationId xmlns:a16="http://schemas.microsoft.com/office/drawing/2014/main" id="{D10E81FB-F8FF-4D68-81D3-479378B40A9E}"/>
              </a:ext>
            </a:extLst>
          </p:cNvPr>
          <p:cNvSpPr/>
          <p:nvPr/>
        </p:nvSpPr>
        <p:spPr>
          <a:xfrm>
            <a:off x="1562470" y="2455187"/>
            <a:ext cx="1917577" cy="59874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 Placeholder 1"/>
          <p:cNvSpPr>
            <a:spLocks noGrp="1"/>
          </p:cNvSpPr>
          <p:nvPr>
            <p:ph type="body" sz="quarter" idx="10"/>
          </p:nvPr>
        </p:nvSpPr>
        <p:spPr>
          <a:xfrm>
            <a:off x="163513" y="130175"/>
            <a:ext cx="8625645" cy="522288"/>
          </a:xfrm>
        </p:spPr>
        <p:txBody>
          <a:bodyPr>
            <a:normAutofit lnSpcReduction="10000"/>
          </a:bodyPr>
          <a:lstStyle/>
          <a:p>
            <a:r>
              <a:rPr lang="en-US" sz="3200" dirty="0"/>
              <a:t>INFERENCES ABOUT µ</a:t>
            </a:r>
            <a:r>
              <a:rPr lang="en-US" sz="3200" baseline="-25000" dirty="0"/>
              <a:t>1</a:t>
            </a:r>
            <a:r>
              <a:rPr lang="en-US" sz="3200" dirty="0"/>
              <a:t> - µ</a:t>
            </a:r>
            <a:r>
              <a:rPr lang="en-US" sz="3200" baseline="-25000" dirty="0"/>
              <a:t>2</a:t>
            </a:r>
            <a:r>
              <a:rPr lang="en-US" sz="3200" dirty="0"/>
              <a:t>: PAIRED DATA</a:t>
            </a:r>
          </a:p>
        </p:txBody>
      </p:sp>
      <p:pic>
        <p:nvPicPr>
          <p:cNvPr id="4" name="Content Placeholder 3"/>
          <p:cNvPicPr>
            <a:picLocks noGrp="1"/>
          </p:cNvPicPr>
          <p:nvPr>
            <p:ph sz="quarter" idx="11"/>
          </p:nvPr>
        </p:nvPicPr>
        <p:blipFill>
          <a:blip r:embed="rId2">
            <a:extLst>
              <a:ext uri="{28A0092B-C50C-407E-A947-70E740481C1C}">
                <a14:useLocalDpi xmlns:a14="http://schemas.microsoft.com/office/drawing/2010/main" val="0"/>
              </a:ext>
            </a:extLst>
          </a:blip>
          <a:stretch>
            <a:fillRect/>
          </a:stretch>
        </p:blipFill>
        <p:spPr bwMode="auto">
          <a:xfrm>
            <a:off x="5089888" y="2501400"/>
            <a:ext cx="6858000" cy="3695700"/>
          </a:xfrm>
          <a:prstGeom prst="rect">
            <a:avLst/>
          </a:prstGeom>
          <a:noFill/>
          <a:ln>
            <a:noFill/>
          </a:ln>
        </p:spPr>
      </p:pic>
      <p:sp>
        <p:nvSpPr>
          <p:cNvPr id="5" name="TextBox 4"/>
          <p:cNvSpPr txBox="1"/>
          <p:nvPr/>
        </p:nvSpPr>
        <p:spPr>
          <a:xfrm>
            <a:off x="244112" y="943498"/>
            <a:ext cx="11150221" cy="1292662"/>
          </a:xfrm>
          <a:prstGeom prst="rect">
            <a:avLst/>
          </a:prstGeom>
          <a:noFill/>
        </p:spPr>
        <p:txBody>
          <a:bodyPr wrap="square" rtlCol="0">
            <a:spAutoFit/>
          </a:bodyPr>
          <a:lstStyle/>
          <a:p>
            <a:r>
              <a:rPr lang="en-US" sz="2000" b="1" dirty="0">
                <a:solidFill>
                  <a:srgbClr val="0000CC"/>
                </a:solidFill>
                <a:latin typeface="Times New Roman" panose="02020603050405020304" pitchFamily="18" charset="0"/>
                <a:cs typeface="Times New Roman" panose="02020603050405020304" pitchFamily="18" charset="0"/>
              </a:rPr>
              <a:t>CONDITIONS:</a:t>
            </a:r>
            <a:endParaRPr lang="en-US" sz="2000" dirty="0">
              <a:solidFill>
                <a:srgbClr val="0000CC"/>
              </a:solidFill>
              <a:latin typeface="Times New Roman" panose="02020603050405020304" pitchFamily="18" charset="0"/>
              <a:cs typeface="Times New Roman" panose="02020603050405020304" pitchFamily="18" charset="0"/>
            </a:endParaRPr>
          </a:p>
          <a:p>
            <a:r>
              <a:rPr lang="en-US" sz="2000" i="1"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1. The sampling distribution of the pairwise differences is a normal distribution.</a:t>
            </a:r>
          </a:p>
          <a:p>
            <a:r>
              <a:rPr lang="en-US" sz="2000" dirty="0">
                <a:latin typeface="Times New Roman" panose="02020603050405020304" pitchFamily="18" charset="0"/>
                <a:cs typeface="Times New Roman" panose="02020603050405020304" pitchFamily="18" charset="0"/>
              </a:rPr>
              <a:t>	2. The pairs of observations are independent.</a:t>
            </a:r>
          </a:p>
          <a:p>
            <a:endParaRPr lang="en-US" dirty="0"/>
          </a:p>
        </p:txBody>
      </p:sp>
      <mc:AlternateContent xmlns:mc="http://schemas.openxmlformats.org/markup-compatibility/2006" xmlns:a14="http://schemas.microsoft.com/office/drawing/2010/main">
        <mc:Choice Requires="a14">
          <p:sp>
            <p:nvSpPr>
              <p:cNvPr id="6" name="TextBox 5"/>
              <p:cNvSpPr txBox="1"/>
              <p:nvPr/>
            </p:nvSpPr>
            <p:spPr>
              <a:xfrm>
                <a:off x="424312" y="2399281"/>
                <a:ext cx="4193891" cy="2345386"/>
              </a:xfrm>
              <a:prstGeom prst="rect">
                <a:avLst/>
              </a:prstGeom>
              <a:noFill/>
            </p:spPr>
            <p:txBody>
              <a:bodyPr wrap="square" rtlCol="0">
                <a:spAutoFit/>
              </a:bodyPr>
              <a:lstStyle/>
              <a:p>
                <a:pPr algn="ctr"/>
                <a:r>
                  <a:rPr lang="en-US" sz="2000" b="1" dirty="0">
                    <a:latin typeface="Times New Roman" panose="02020603050405020304" pitchFamily="18" charset="0"/>
                    <a:cs typeface="Times New Roman" panose="02020603050405020304" pitchFamily="18" charset="0"/>
                  </a:rPr>
                  <a:t>µ</a:t>
                </a:r>
                <a:r>
                  <a:rPr lang="en-US" sz="2000" b="1" baseline="-25000" dirty="0">
                    <a:latin typeface="Times New Roman" panose="02020603050405020304" pitchFamily="18" charset="0"/>
                    <a:cs typeface="Times New Roman" panose="02020603050405020304" pitchFamily="18" charset="0"/>
                  </a:rPr>
                  <a:t>d </a:t>
                </a:r>
                <a:r>
                  <a:rPr lang="en-US" sz="2000" b="1" dirty="0">
                    <a:latin typeface="Times New Roman" panose="02020603050405020304" pitchFamily="18" charset="0"/>
                    <a:cs typeface="Times New Roman" panose="02020603050405020304" pitchFamily="18" charset="0"/>
                  </a:rPr>
                  <a:t>= µ</a:t>
                </a:r>
                <a:r>
                  <a:rPr lang="en-US" sz="2000" b="1" baseline="-25000" dirty="0">
                    <a:latin typeface="Times New Roman" panose="02020603050405020304" pitchFamily="18" charset="0"/>
                    <a:cs typeface="Times New Roman" panose="02020603050405020304" pitchFamily="18" charset="0"/>
                  </a:rPr>
                  <a:t>1</a:t>
                </a:r>
                <a:r>
                  <a:rPr lang="en-US" sz="2000" b="1" dirty="0">
                    <a:latin typeface="Times New Roman" panose="02020603050405020304" pitchFamily="18" charset="0"/>
                    <a:cs typeface="Times New Roman" panose="02020603050405020304" pitchFamily="18" charset="0"/>
                  </a:rPr>
                  <a:t> - µ</a:t>
                </a:r>
                <a:r>
                  <a:rPr lang="en-US" sz="2000" b="1" baseline="-25000" dirty="0">
                    <a:latin typeface="Times New Roman" panose="02020603050405020304" pitchFamily="18" charset="0"/>
                    <a:cs typeface="Times New Roman" panose="02020603050405020304" pitchFamily="18" charset="0"/>
                  </a:rPr>
                  <a:t>2</a:t>
                </a:r>
              </a:p>
              <a:p>
                <a:pPr algn="ctr"/>
                <a:r>
                  <a:rPr lang="en-US" sz="2000" b="1" dirty="0">
                    <a:latin typeface="Times New Roman" panose="02020603050405020304" pitchFamily="18" charset="0"/>
                    <a:cs typeface="Times New Roman" panose="02020603050405020304" pitchFamily="18" charset="0"/>
                  </a:rPr>
                  <a:t>d</a:t>
                </a:r>
                <a:r>
                  <a:rPr lang="en-US" sz="2000" b="1" baseline="-25000" dirty="0">
                    <a:latin typeface="Times New Roman" panose="02020603050405020304" pitchFamily="18" charset="0"/>
                    <a:cs typeface="Times New Roman" panose="02020603050405020304" pitchFamily="18" charset="0"/>
                  </a:rPr>
                  <a:t>i</a:t>
                </a:r>
                <a:r>
                  <a:rPr lang="en-US" sz="2000" b="1" dirty="0">
                    <a:latin typeface="Times New Roman" panose="02020603050405020304" pitchFamily="18" charset="0"/>
                    <a:cs typeface="Times New Roman" panose="02020603050405020304" pitchFamily="18" charset="0"/>
                  </a:rPr>
                  <a:t> = x</a:t>
                </a:r>
                <a:r>
                  <a:rPr lang="en-US" sz="2000" b="1" baseline="-25000" dirty="0">
                    <a:latin typeface="Times New Roman" panose="02020603050405020304" pitchFamily="18" charset="0"/>
                    <a:cs typeface="Times New Roman" panose="02020603050405020304" pitchFamily="18" charset="0"/>
                  </a:rPr>
                  <a:t>1i</a:t>
                </a:r>
                <a:r>
                  <a:rPr lang="en-US" sz="2000" b="1" dirty="0">
                    <a:latin typeface="Times New Roman" panose="02020603050405020304" pitchFamily="18" charset="0"/>
                    <a:cs typeface="Times New Roman" panose="02020603050405020304" pitchFamily="18" charset="0"/>
                  </a:rPr>
                  <a:t> – x</a:t>
                </a:r>
                <a:r>
                  <a:rPr lang="en-US" sz="2000" b="1" baseline="-25000" dirty="0">
                    <a:latin typeface="Times New Roman" panose="02020603050405020304" pitchFamily="18" charset="0"/>
                    <a:cs typeface="Times New Roman" panose="02020603050405020304" pitchFamily="18" charset="0"/>
                  </a:rPr>
                  <a:t>2i</a:t>
                </a:r>
                <a:endParaRPr lang="en-US" sz="2000" b="1" dirty="0">
                  <a:latin typeface="Times New Roman" panose="02020603050405020304" pitchFamily="18" charset="0"/>
                  <a:cs typeface="Times New Roman" panose="02020603050405020304" pitchFamily="18" charset="0"/>
                </a:endParaRPr>
              </a:p>
              <a:p>
                <a:pPr algn="ctr"/>
                <a:r>
                  <a:rPr lang="en-US" sz="600" dirty="0"/>
                  <a:t> </a:t>
                </a:r>
                <a:endParaRPr lang="en-US" sz="600" dirty="0">
                  <a:latin typeface="Times New Roman" panose="02020603050405020304" pitchFamily="18" charset="0"/>
                  <a:cs typeface="Times New Roman" panose="02020603050405020304" pitchFamily="18" charset="0"/>
                </a:endParaRPr>
              </a:p>
              <a:p>
                <a:pPr algn="ctr"/>
                <a14:m>
                  <m:oMath xmlns:m="http://schemas.openxmlformats.org/officeDocument/2006/math">
                    <m:acc>
                      <m:accPr>
                        <m:chr m:val="̅"/>
                        <m:ctrlPr>
                          <a:rPr lang="en-US" b="1" i="1">
                            <a:latin typeface="Cambria Math" panose="02040503050406030204" pitchFamily="18" charset="0"/>
                          </a:rPr>
                        </m:ctrlPr>
                      </m:accPr>
                      <m:e>
                        <m:r>
                          <a:rPr lang="en-US" b="1" i="1">
                            <a:latin typeface="Cambria Math"/>
                          </a:rPr>
                          <m:t>𝒅</m:t>
                        </m:r>
                      </m:e>
                    </m:acc>
                  </m:oMath>
                </a14:m>
                <a:r>
                  <a:rPr lang="en-US" b="1" dirty="0">
                    <a:latin typeface="Times New Roman" panose="02020603050405020304" pitchFamily="18" charset="0"/>
                    <a:cs typeface="Times New Roman" panose="02020603050405020304" pitchFamily="18" charset="0"/>
                  </a:rPr>
                  <a:t> – the mean of the d</a:t>
                </a:r>
                <a:r>
                  <a:rPr lang="en-US" b="1" baseline="-25000" dirty="0">
                    <a:latin typeface="Times New Roman" panose="02020603050405020304" pitchFamily="18" charset="0"/>
                    <a:cs typeface="Times New Roman" panose="02020603050405020304" pitchFamily="18" charset="0"/>
                  </a:rPr>
                  <a:t>i</a:t>
                </a:r>
                <a:r>
                  <a:rPr lang="en-US" b="1" dirty="0">
                    <a:latin typeface="Times New Roman" panose="02020603050405020304" pitchFamily="18" charset="0"/>
                    <a:cs typeface="Times New Roman" panose="02020603050405020304" pitchFamily="18" charset="0"/>
                  </a:rPr>
                  <a:t>s.</a:t>
                </a:r>
              </a:p>
              <a:p>
                <a:endParaRPr lang="en-US" dirty="0"/>
              </a:p>
              <a:p>
                <a:endParaRPr lang="en-US" sz="600" dirty="0"/>
              </a:p>
              <a:p>
                <a:endParaRPr lang="en-US" b="1" dirty="0"/>
              </a:p>
              <a:p>
                <a:r>
                  <a:rPr lang="en-US" sz="2200" b="1" dirty="0">
                    <a:solidFill>
                      <a:srgbClr val="0000CC"/>
                    </a:solidFill>
                    <a:latin typeface="Times New Roman" panose="02020603050405020304" pitchFamily="18" charset="0"/>
                    <a:cs typeface="Times New Roman" panose="02020603050405020304" pitchFamily="18" charset="0"/>
                  </a:rPr>
                  <a:t>(1-⍺)*100% Confidence Interval:</a:t>
                </a:r>
              </a:p>
              <a:p>
                <a:endParaRPr lang="en-US" dirty="0"/>
              </a:p>
            </p:txBody>
          </p:sp>
        </mc:Choice>
        <mc:Fallback xmlns="">
          <p:sp>
            <p:nvSpPr>
              <p:cNvPr id="6" name="TextBox 5"/>
              <p:cNvSpPr txBox="1">
                <a:spLocks noRot="1" noChangeAspect="1" noMove="1" noResize="1" noEditPoints="1" noAdjustHandles="1" noChangeArrowheads="1" noChangeShapeType="1" noTextEdit="1"/>
              </p:cNvSpPr>
              <p:nvPr/>
            </p:nvSpPr>
            <p:spPr>
              <a:xfrm>
                <a:off x="424312" y="2399281"/>
                <a:ext cx="4193891" cy="2345386"/>
              </a:xfrm>
              <a:prstGeom prst="rect">
                <a:avLst/>
              </a:prstGeom>
              <a:blipFill>
                <a:blip r:embed="rId3"/>
                <a:stretch>
                  <a:fillRect l="-1890" t="-1563" r="-145"/>
                </a:stretch>
              </a:blipFill>
            </p:spPr>
            <p:txBody>
              <a:bodyPr/>
              <a:lstStyle/>
              <a:p>
                <a:r>
                  <a:rPr lang="en-US">
                    <a:noFill/>
                  </a:rPr>
                  <a:t> </a:t>
                </a:r>
              </a:p>
            </p:txBody>
          </p:sp>
        </mc:Fallback>
      </mc:AlternateContent>
      <p:pic>
        <p:nvPicPr>
          <p:cNvPr id="3" name="Picture 2"/>
          <p:cNvPicPr>
            <a:picLocks noChangeAspect="1"/>
          </p:cNvPicPr>
          <p:nvPr/>
        </p:nvPicPr>
        <p:blipFill>
          <a:blip r:embed="rId4"/>
          <a:stretch>
            <a:fillRect/>
          </a:stretch>
        </p:blipFill>
        <p:spPr>
          <a:xfrm>
            <a:off x="438745" y="4516944"/>
            <a:ext cx="4232223" cy="1246994"/>
          </a:xfrm>
          <a:prstGeom prst="rect">
            <a:avLst/>
          </a:prstGeom>
        </p:spPr>
      </p:pic>
      <p:sp>
        <p:nvSpPr>
          <p:cNvPr id="7" name="TextBox 6"/>
          <p:cNvSpPr txBox="1"/>
          <p:nvPr/>
        </p:nvSpPr>
        <p:spPr>
          <a:xfrm>
            <a:off x="5352507" y="2153337"/>
            <a:ext cx="5621311" cy="430887"/>
          </a:xfrm>
          <a:prstGeom prst="rect">
            <a:avLst/>
          </a:prstGeom>
          <a:noFill/>
        </p:spPr>
        <p:txBody>
          <a:bodyPr wrap="square" rtlCol="0">
            <a:spAutoFit/>
          </a:bodyPr>
          <a:lstStyle/>
          <a:p>
            <a:r>
              <a:rPr lang="en-US" sz="2200" b="1" dirty="0">
                <a:solidFill>
                  <a:srgbClr val="0000CC"/>
                </a:solidFill>
                <a:latin typeface="Times New Roman" panose="02020603050405020304" pitchFamily="18" charset="0"/>
                <a:cs typeface="Times New Roman" panose="02020603050405020304" pitchFamily="18" charset="0"/>
              </a:rPr>
              <a:t>Hypothesis Testing:</a:t>
            </a:r>
          </a:p>
        </p:txBody>
      </p:sp>
    </p:spTree>
    <p:extLst>
      <p:ext uri="{BB962C8B-B14F-4D97-AF65-F5344CB8AC3E}">
        <p14:creationId xmlns:p14="http://schemas.microsoft.com/office/powerpoint/2010/main" val="5428268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20000"/>
          </a:bodyPr>
          <a:lstStyle/>
          <a:p>
            <a:r>
              <a:rPr lang="en-US" dirty="0"/>
              <a:t>Exercise 3: PAIRED DATA</a:t>
            </a:r>
          </a:p>
        </p:txBody>
      </p:sp>
      <p:sp>
        <p:nvSpPr>
          <p:cNvPr id="3" name="Content Placeholder 2"/>
          <p:cNvSpPr>
            <a:spLocks noGrp="1"/>
          </p:cNvSpPr>
          <p:nvPr>
            <p:ph sz="quarter" idx="11"/>
          </p:nvPr>
        </p:nvSpPr>
        <p:spPr>
          <a:xfrm>
            <a:off x="163513" y="1142999"/>
            <a:ext cx="8126048" cy="5347741"/>
          </a:xfrm>
        </p:spPr>
        <p:txBody>
          <a:bodyPr/>
          <a:lstStyle/>
          <a:p>
            <a:pPr marL="0" indent="0">
              <a:buNone/>
            </a:pPr>
            <a:r>
              <a:rPr lang="en-US" dirty="0"/>
              <a:t> </a:t>
            </a:r>
            <a:r>
              <a:rPr lang="en-US" sz="2200" dirty="0"/>
              <a:t>An experiment is conducted to compare the starting salaries of male and female college graduates who find jobs. Pairs are formed by choosing a male and a female with the same major and similar grade point averages (GPAs). Suppose a random sample of 10 pairs is formed in this manner and the starting annual salary of each person is recorded (Data is given below).</a:t>
            </a:r>
          </a:p>
          <a:p>
            <a:pPr marL="457200" indent="-457200">
              <a:buAutoNum type="alphaLcPeriod"/>
            </a:pPr>
            <a:r>
              <a:rPr lang="en-US" sz="2200" dirty="0"/>
              <a:t>State hypotheses to see whether there is gender difference in salaries.</a:t>
            </a:r>
          </a:p>
          <a:p>
            <a:pPr marL="457200" indent="-457200">
              <a:buAutoNum type="alphaLcPeriod"/>
            </a:pPr>
            <a:r>
              <a:rPr lang="en-US" sz="2200" dirty="0"/>
              <a:t>Run the appropriate test using R. Use ⍺ = 0.10.</a:t>
            </a:r>
          </a:p>
          <a:p>
            <a:pPr marL="457200" indent="-457200">
              <a:buAutoNum type="alphaLcPeriod"/>
            </a:pPr>
            <a:r>
              <a:rPr lang="en-US" sz="2200" dirty="0"/>
              <a:t>Provide your decision and conclusion.</a:t>
            </a: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89560" y="1142999"/>
            <a:ext cx="3911597" cy="2769434"/>
          </a:xfrm>
          <a:prstGeom prst="rect">
            <a:avLst/>
          </a:prstGeom>
        </p:spPr>
      </p:pic>
      <p:graphicFrame>
        <p:nvGraphicFramePr>
          <p:cNvPr id="5" name="Table 4"/>
          <p:cNvGraphicFramePr>
            <a:graphicFrameLocks noGrp="1"/>
          </p:cNvGraphicFramePr>
          <p:nvPr>
            <p:extLst>
              <p:ext uri="{D42A27DB-BD31-4B8C-83A1-F6EECF244321}">
                <p14:modId xmlns:p14="http://schemas.microsoft.com/office/powerpoint/2010/main" val="3592752307"/>
              </p:ext>
            </p:extLst>
          </p:nvPr>
        </p:nvGraphicFramePr>
        <p:xfrm>
          <a:off x="408373" y="4935985"/>
          <a:ext cx="10204664" cy="1329903"/>
        </p:xfrm>
        <a:graphic>
          <a:graphicData uri="http://schemas.openxmlformats.org/drawingml/2006/table">
            <a:tbl>
              <a:tblPr>
                <a:tableStyleId>{5C22544A-7EE6-4342-B048-85BDC9FD1C3A}</a:tableStyleId>
              </a:tblPr>
              <a:tblGrid>
                <a:gridCol w="737093">
                  <a:extLst>
                    <a:ext uri="{9D8B030D-6E8A-4147-A177-3AD203B41FA5}">
                      <a16:colId xmlns:a16="http://schemas.microsoft.com/office/drawing/2014/main" val="20000"/>
                    </a:ext>
                  </a:extLst>
                </a:gridCol>
                <a:gridCol w="921846">
                  <a:extLst>
                    <a:ext uri="{9D8B030D-6E8A-4147-A177-3AD203B41FA5}">
                      <a16:colId xmlns:a16="http://schemas.microsoft.com/office/drawing/2014/main" val="20001"/>
                    </a:ext>
                  </a:extLst>
                </a:gridCol>
                <a:gridCol w="949525">
                  <a:extLst>
                    <a:ext uri="{9D8B030D-6E8A-4147-A177-3AD203B41FA5}">
                      <a16:colId xmlns:a16="http://schemas.microsoft.com/office/drawing/2014/main" val="20002"/>
                    </a:ext>
                  </a:extLst>
                </a:gridCol>
                <a:gridCol w="949525">
                  <a:extLst>
                    <a:ext uri="{9D8B030D-6E8A-4147-A177-3AD203B41FA5}">
                      <a16:colId xmlns:a16="http://schemas.microsoft.com/office/drawing/2014/main" val="20003"/>
                    </a:ext>
                  </a:extLst>
                </a:gridCol>
                <a:gridCol w="949525">
                  <a:extLst>
                    <a:ext uri="{9D8B030D-6E8A-4147-A177-3AD203B41FA5}">
                      <a16:colId xmlns:a16="http://schemas.microsoft.com/office/drawing/2014/main" val="20004"/>
                    </a:ext>
                  </a:extLst>
                </a:gridCol>
                <a:gridCol w="949525">
                  <a:extLst>
                    <a:ext uri="{9D8B030D-6E8A-4147-A177-3AD203B41FA5}">
                      <a16:colId xmlns:a16="http://schemas.microsoft.com/office/drawing/2014/main" val="20005"/>
                    </a:ext>
                  </a:extLst>
                </a:gridCol>
                <a:gridCol w="949525">
                  <a:extLst>
                    <a:ext uri="{9D8B030D-6E8A-4147-A177-3AD203B41FA5}">
                      <a16:colId xmlns:a16="http://schemas.microsoft.com/office/drawing/2014/main" val="20006"/>
                    </a:ext>
                  </a:extLst>
                </a:gridCol>
                <a:gridCol w="949525">
                  <a:extLst>
                    <a:ext uri="{9D8B030D-6E8A-4147-A177-3AD203B41FA5}">
                      <a16:colId xmlns:a16="http://schemas.microsoft.com/office/drawing/2014/main" val="20007"/>
                    </a:ext>
                  </a:extLst>
                </a:gridCol>
                <a:gridCol w="949525">
                  <a:extLst>
                    <a:ext uri="{9D8B030D-6E8A-4147-A177-3AD203B41FA5}">
                      <a16:colId xmlns:a16="http://schemas.microsoft.com/office/drawing/2014/main" val="20008"/>
                    </a:ext>
                  </a:extLst>
                </a:gridCol>
                <a:gridCol w="949525">
                  <a:extLst>
                    <a:ext uri="{9D8B030D-6E8A-4147-A177-3AD203B41FA5}">
                      <a16:colId xmlns:a16="http://schemas.microsoft.com/office/drawing/2014/main" val="20009"/>
                    </a:ext>
                  </a:extLst>
                </a:gridCol>
                <a:gridCol w="949525">
                  <a:extLst>
                    <a:ext uri="{9D8B030D-6E8A-4147-A177-3AD203B41FA5}">
                      <a16:colId xmlns:a16="http://schemas.microsoft.com/office/drawing/2014/main" val="20010"/>
                    </a:ext>
                  </a:extLst>
                </a:gridCol>
              </a:tblGrid>
              <a:tr h="443301">
                <a:tc>
                  <a:txBody>
                    <a:bodyPr/>
                    <a:lstStyle/>
                    <a:p>
                      <a:pPr algn="ctr" fontAlgn="b"/>
                      <a:r>
                        <a:rPr lang="en-US" sz="1400" b="1" u="none" strike="noStrike" dirty="0">
                          <a:effectLst/>
                        </a:rPr>
                        <a:t>Pair</a:t>
                      </a:r>
                      <a:endParaRPr lang="en-US" sz="1400" b="1" i="0" u="none" strike="noStrike" dirty="0">
                        <a:solidFill>
                          <a:srgbClr val="000000"/>
                        </a:solidFill>
                        <a:effectLst/>
                        <a:latin typeface="Calibri" charset="0"/>
                      </a:endParaRPr>
                    </a:p>
                  </a:txBody>
                  <a:tcPr marL="6350" marR="6350" marT="6350" marB="0" anchor="ctr"/>
                </a:tc>
                <a:tc>
                  <a:txBody>
                    <a:bodyPr/>
                    <a:lstStyle/>
                    <a:p>
                      <a:pPr algn="ctr" fontAlgn="b"/>
                      <a:r>
                        <a:rPr lang="en-US" sz="1400" b="1" u="none" strike="noStrike" dirty="0">
                          <a:effectLst/>
                        </a:rPr>
                        <a:t>1</a:t>
                      </a:r>
                      <a:endParaRPr lang="en-US" sz="1400" b="1" i="0" u="none" strike="noStrike" dirty="0">
                        <a:solidFill>
                          <a:srgbClr val="000000"/>
                        </a:solidFill>
                        <a:effectLst/>
                        <a:latin typeface="Calibri" charset="0"/>
                      </a:endParaRPr>
                    </a:p>
                  </a:txBody>
                  <a:tcPr marL="6350" marR="6350" marT="6350" marB="0" anchor="ctr"/>
                </a:tc>
                <a:tc>
                  <a:txBody>
                    <a:bodyPr/>
                    <a:lstStyle/>
                    <a:p>
                      <a:pPr algn="ctr" fontAlgn="b"/>
                      <a:r>
                        <a:rPr lang="is-IS" sz="1400" b="1" u="none" strike="noStrike" dirty="0">
                          <a:effectLst/>
                        </a:rPr>
                        <a:t>2</a:t>
                      </a:r>
                      <a:endParaRPr lang="is-IS" sz="1400" b="1" i="0" u="none" strike="noStrike" dirty="0">
                        <a:solidFill>
                          <a:srgbClr val="000000"/>
                        </a:solidFill>
                        <a:effectLst/>
                        <a:latin typeface="Calibri" charset="0"/>
                      </a:endParaRPr>
                    </a:p>
                  </a:txBody>
                  <a:tcPr marL="6350" marR="6350" marT="6350" marB="0" anchor="ctr"/>
                </a:tc>
                <a:tc>
                  <a:txBody>
                    <a:bodyPr/>
                    <a:lstStyle/>
                    <a:p>
                      <a:pPr algn="ctr" fontAlgn="b"/>
                      <a:r>
                        <a:rPr lang="en-US" sz="1400" b="1" u="none" strike="noStrike" dirty="0">
                          <a:effectLst/>
                        </a:rPr>
                        <a:t>3</a:t>
                      </a:r>
                      <a:endParaRPr lang="en-US" sz="1400" b="1" i="0" u="none" strike="noStrike" dirty="0">
                        <a:solidFill>
                          <a:srgbClr val="000000"/>
                        </a:solidFill>
                        <a:effectLst/>
                        <a:latin typeface="Calibri" charset="0"/>
                      </a:endParaRPr>
                    </a:p>
                  </a:txBody>
                  <a:tcPr marL="6350" marR="6350" marT="6350" marB="0" anchor="ctr"/>
                </a:tc>
                <a:tc>
                  <a:txBody>
                    <a:bodyPr/>
                    <a:lstStyle/>
                    <a:p>
                      <a:pPr algn="ctr" fontAlgn="b"/>
                      <a:r>
                        <a:rPr lang="en-US" sz="1400" b="1" u="none" strike="noStrike" dirty="0">
                          <a:effectLst/>
                        </a:rPr>
                        <a:t>4</a:t>
                      </a:r>
                      <a:endParaRPr lang="en-US" sz="1400" b="1" i="0" u="none" strike="noStrike" dirty="0">
                        <a:solidFill>
                          <a:srgbClr val="000000"/>
                        </a:solidFill>
                        <a:effectLst/>
                        <a:latin typeface="Calibri" charset="0"/>
                      </a:endParaRPr>
                    </a:p>
                  </a:txBody>
                  <a:tcPr marL="6350" marR="6350" marT="6350" marB="0" anchor="ctr"/>
                </a:tc>
                <a:tc>
                  <a:txBody>
                    <a:bodyPr/>
                    <a:lstStyle/>
                    <a:p>
                      <a:pPr algn="ctr" fontAlgn="b"/>
                      <a:r>
                        <a:rPr lang="en-US" sz="1400" b="1" u="none" strike="noStrike" dirty="0">
                          <a:effectLst/>
                        </a:rPr>
                        <a:t>5</a:t>
                      </a:r>
                      <a:endParaRPr lang="en-US" sz="1400" b="1" i="0" u="none" strike="noStrike" dirty="0">
                        <a:solidFill>
                          <a:srgbClr val="000000"/>
                        </a:solidFill>
                        <a:effectLst/>
                        <a:latin typeface="Calibri" charset="0"/>
                      </a:endParaRPr>
                    </a:p>
                  </a:txBody>
                  <a:tcPr marL="6350" marR="6350" marT="6350" marB="0" anchor="ctr"/>
                </a:tc>
                <a:tc>
                  <a:txBody>
                    <a:bodyPr/>
                    <a:lstStyle/>
                    <a:p>
                      <a:pPr algn="ctr" fontAlgn="b"/>
                      <a:r>
                        <a:rPr lang="en-US" sz="1400" b="1" u="none" strike="noStrike" dirty="0">
                          <a:effectLst/>
                        </a:rPr>
                        <a:t>6</a:t>
                      </a:r>
                      <a:endParaRPr lang="en-US" sz="1400" b="1" i="0" u="none" strike="noStrike" dirty="0">
                        <a:solidFill>
                          <a:srgbClr val="000000"/>
                        </a:solidFill>
                        <a:effectLst/>
                        <a:latin typeface="Calibri" charset="0"/>
                      </a:endParaRPr>
                    </a:p>
                  </a:txBody>
                  <a:tcPr marL="6350" marR="6350" marT="6350" marB="0" anchor="ctr"/>
                </a:tc>
                <a:tc>
                  <a:txBody>
                    <a:bodyPr/>
                    <a:lstStyle/>
                    <a:p>
                      <a:pPr algn="ctr" fontAlgn="b"/>
                      <a:r>
                        <a:rPr lang="en-US" sz="1400" b="1" u="none" strike="noStrike" dirty="0">
                          <a:effectLst/>
                        </a:rPr>
                        <a:t>7</a:t>
                      </a:r>
                      <a:endParaRPr lang="en-US" sz="1400" b="1" i="0" u="none" strike="noStrike" dirty="0">
                        <a:solidFill>
                          <a:srgbClr val="000000"/>
                        </a:solidFill>
                        <a:effectLst/>
                        <a:latin typeface="Calibri" charset="0"/>
                      </a:endParaRPr>
                    </a:p>
                  </a:txBody>
                  <a:tcPr marL="6350" marR="6350" marT="6350" marB="0" anchor="ctr"/>
                </a:tc>
                <a:tc>
                  <a:txBody>
                    <a:bodyPr/>
                    <a:lstStyle/>
                    <a:p>
                      <a:pPr algn="ctr" fontAlgn="b"/>
                      <a:r>
                        <a:rPr lang="en-US" sz="1400" b="1" u="none" strike="noStrike" dirty="0">
                          <a:effectLst/>
                        </a:rPr>
                        <a:t>8</a:t>
                      </a:r>
                      <a:endParaRPr lang="en-US" sz="1400" b="1" i="0" u="none" strike="noStrike" dirty="0">
                        <a:solidFill>
                          <a:srgbClr val="000000"/>
                        </a:solidFill>
                        <a:effectLst/>
                        <a:latin typeface="Calibri" charset="0"/>
                      </a:endParaRPr>
                    </a:p>
                  </a:txBody>
                  <a:tcPr marL="6350" marR="6350" marT="6350" marB="0" anchor="ctr"/>
                </a:tc>
                <a:tc>
                  <a:txBody>
                    <a:bodyPr/>
                    <a:lstStyle/>
                    <a:p>
                      <a:pPr algn="ctr" fontAlgn="b"/>
                      <a:r>
                        <a:rPr lang="en-US" sz="1400" b="1" u="none" strike="noStrike" dirty="0">
                          <a:effectLst/>
                        </a:rPr>
                        <a:t>9</a:t>
                      </a:r>
                      <a:endParaRPr lang="en-US" sz="1400" b="1" i="0" u="none" strike="noStrike" dirty="0">
                        <a:solidFill>
                          <a:srgbClr val="000000"/>
                        </a:solidFill>
                        <a:effectLst/>
                        <a:latin typeface="Calibri" charset="0"/>
                      </a:endParaRPr>
                    </a:p>
                  </a:txBody>
                  <a:tcPr marL="6350" marR="6350" marT="6350" marB="0" anchor="ctr"/>
                </a:tc>
                <a:tc>
                  <a:txBody>
                    <a:bodyPr/>
                    <a:lstStyle/>
                    <a:p>
                      <a:pPr algn="ctr" fontAlgn="b"/>
                      <a:r>
                        <a:rPr lang="en-US" sz="1400" b="1" u="none" strike="noStrike" dirty="0">
                          <a:effectLst/>
                        </a:rPr>
                        <a:t>10</a:t>
                      </a:r>
                      <a:endParaRPr lang="en-US" sz="1400" b="1" i="0" u="none" strike="noStrike" dirty="0">
                        <a:solidFill>
                          <a:srgbClr val="000000"/>
                        </a:solidFill>
                        <a:effectLst/>
                        <a:latin typeface="Calibri" charset="0"/>
                      </a:endParaRPr>
                    </a:p>
                  </a:txBody>
                  <a:tcPr marL="6350" marR="6350" marT="6350" marB="0" anchor="ctr"/>
                </a:tc>
                <a:extLst>
                  <a:ext uri="{0D108BD9-81ED-4DB2-BD59-A6C34878D82A}">
                    <a16:rowId xmlns:a16="http://schemas.microsoft.com/office/drawing/2014/main" val="10000"/>
                  </a:ext>
                </a:extLst>
              </a:tr>
              <a:tr h="443301">
                <a:tc>
                  <a:txBody>
                    <a:bodyPr/>
                    <a:lstStyle/>
                    <a:p>
                      <a:pPr algn="ctr" fontAlgn="b"/>
                      <a:r>
                        <a:rPr lang="en-US" sz="1400" b="1" u="none" strike="noStrike" dirty="0">
                          <a:effectLst/>
                        </a:rPr>
                        <a:t>Male</a:t>
                      </a:r>
                      <a:endParaRPr lang="en-US" sz="1400" b="1" i="0" u="none" strike="noStrike" dirty="0">
                        <a:solidFill>
                          <a:srgbClr val="000000"/>
                        </a:solidFill>
                        <a:effectLst/>
                        <a:latin typeface="Calibri" charset="0"/>
                      </a:endParaRPr>
                    </a:p>
                  </a:txBody>
                  <a:tcPr marL="6350" marR="6350" marT="6350" marB="0" anchor="ctr"/>
                </a:tc>
                <a:tc>
                  <a:txBody>
                    <a:bodyPr/>
                    <a:lstStyle/>
                    <a:p>
                      <a:pPr algn="ctr" fontAlgn="b"/>
                      <a:r>
                        <a:rPr lang="en-US" sz="1400" u="none" strike="noStrike" dirty="0">
                          <a:effectLst/>
                        </a:rPr>
                        <a:t>$29,300</a:t>
                      </a:r>
                      <a:endParaRPr lang="en-US" sz="1400" b="0" i="0" u="none" strike="noStrike" dirty="0">
                        <a:solidFill>
                          <a:srgbClr val="000000"/>
                        </a:solidFill>
                        <a:effectLst/>
                        <a:latin typeface="Calibri" charset="0"/>
                      </a:endParaRPr>
                    </a:p>
                  </a:txBody>
                  <a:tcPr marL="6350" marR="6350" marT="6350" marB="0" anchor="ctr"/>
                </a:tc>
                <a:tc>
                  <a:txBody>
                    <a:bodyPr/>
                    <a:lstStyle/>
                    <a:p>
                      <a:pPr algn="ctr" fontAlgn="b"/>
                      <a:r>
                        <a:rPr lang="en-US" sz="1400" u="none" strike="noStrike" dirty="0">
                          <a:effectLst/>
                        </a:rPr>
                        <a:t>$41,500</a:t>
                      </a:r>
                      <a:endParaRPr lang="en-US" sz="1400" b="0" i="0" u="none" strike="noStrike" dirty="0">
                        <a:solidFill>
                          <a:srgbClr val="000000"/>
                        </a:solidFill>
                        <a:effectLst/>
                        <a:latin typeface="Calibri" charset="0"/>
                      </a:endParaRPr>
                    </a:p>
                  </a:txBody>
                  <a:tcPr marL="6350" marR="6350" marT="6350" marB="0" anchor="ctr"/>
                </a:tc>
                <a:tc>
                  <a:txBody>
                    <a:bodyPr/>
                    <a:lstStyle/>
                    <a:p>
                      <a:pPr algn="ctr" fontAlgn="b"/>
                      <a:r>
                        <a:rPr lang="en-US" sz="1400" u="none" strike="noStrike" dirty="0">
                          <a:effectLst/>
                        </a:rPr>
                        <a:t>$40,400</a:t>
                      </a:r>
                      <a:endParaRPr lang="en-US" sz="1400" b="0" i="0" u="none" strike="noStrike" dirty="0">
                        <a:solidFill>
                          <a:srgbClr val="000000"/>
                        </a:solidFill>
                        <a:effectLst/>
                        <a:latin typeface="Calibri" charset="0"/>
                      </a:endParaRPr>
                    </a:p>
                  </a:txBody>
                  <a:tcPr marL="6350" marR="6350" marT="6350" marB="0" anchor="ctr"/>
                </a:tc>
                <a:tc>
                  <a:txBody>
                    <a:bodyPr/>
                    <a:lstStyle/>
                    <a:p>
                      <a:pPr algn="ctr" fontAlgn="b"/>
                      <a:r>
                        <a:rPr lang="en-US" sz="1400" u="none" strike="noStrike" dirty="0">
                          <a:effectLst/>
                        </a:rPr>
                        <a:t>$38,500</a:t>
                      </a:r>
                      <a:endParaRPr lang="en-US" sz="1400" b="0" i="0" u="none" strike="noStrike" dirty="0">
                        <a:solidFill>
                          <a:srgbClr val="000000"/>
                        </a:solidFill>
                        <a:effectLst/>
                        <a:latin typeface="Calibri" charset="0"/>
                      </a:endParaRPr>
                    </a:p>
                  </a:txBody>
                  <a:tcPr marL="6350" marR="6350" marT="6350" marB="0" anchor="ctr"/>
                </a:tc>
                <a:tc>
                  <a:txBody>
                    <a:bodyPr/>
                    <a:lstStyle/>
                    <a:p>
                      <a:pPr algn="ctr" fontAlgn="b"/>
                      <a:r>
                        <a:rPr lang="en-US" sz="1400" u="none" strike="noStrike" dirty="0">
                          <a:effectLst/>
                        </a:rPr>
                        <a:t>$43,500</a:t>
                      </a:r>
                      <a:endParaRPr lang="en-US" sz="1400" b="0" i="0" u="none" strike="noStrike" dirty="0">
                        <a:solidFill>
                          <a:srgbClr val="000000"/>
                        </a:solidFill>
                        <a:effectLst/>
                        <a:latin typeface="Calibri" charset="0"/>
                      </a:endParaRPr>
                    </a:p>
                  </a:txBody>
                  <a:tcPr marL="6350" marR="6350" marT="6350" marB="0" anchor="ctr"/>
                </a:tc>
                <a:tc>
                  <a:txBody>
                    <a:bodyPr/>
                    <a:lstStyle/>
                    <a:p>
                      <a:pPr algn="ctr" fontAlgn="b"/>
                      <a:r>
                        <a:rPr lang="en-US" sz="1400" u="none" strike="noStrike" dirty="0">
                          <a:effectLst/>
                        </a:rPr>
                        <a:t>$37,800</a:t>
                      </a:r>
                      <a:endParaRPr lang="en-US" sz="1400" b="0" i="0" u="none" strike="noStrike" dirty="0">
                        <a:solidFill>
                          <a:srgbClr val="000000"/>
                        </a:solidFill>
                        <a:effectLst/>
                        <a:latin typeface="Calibri" charset="0"/>
                      </a:endParaRPr>
                    </a:p>
                  </a:txBody>
                  <a:tcPr marL="6350" marR="6350" marT="6350" marB="0" anchor="ctr"/>
                </a:tc>
                <a:tc>
                  <a:txBody>
                    <a:bodyPr/>
                    <a:lstStyle/>
                    <a:p>
                      <a:pPr algn="ctr" fontAlgn="b"/>
                      <a:r>
                        <a:rPr lang="en-US" sz="1400" u="none" strike="noStrike" dirty="0">
                          <a:effectLst/>
                        </a:rPr>
                        <a:t>$69,500</a:t>
                      </a:r>
                      <a:endParaRPr lang="en-US" sz="1400" b="0" i="0" u="none" strike="noStrike" dirty="0">
                        <a:solidFill>
                          <a:srgbClr val="000000"/>
                        </a:solidFill>
                        <a:effectLst/>
                        <a:latin typeface="Calibri" charset="0"/>
                      </a:endParaRPr>
                    </a:p>
                  </a:txBody>
                  <a:tcPr marL="6350" marR="6350" marT="6350" marB="0" anchor="ctr"/>
                </a:tc>
                <a:tc>
                  <a:txBody>
                    <a:bodyPr/>
                    <a:lstStyle/>
                    <a:p>
                      <a:pPr algn="ctr" fontAlgn="b"/>
                      <a:r>
                        <a:rPr lang="en-US" sz="1400" u="none" strike="noStrike" dirty="0">
                          <a:effectLst/>
                        </a:rPr>
                        <a:t>$41,200</a:t>
                      </a:r>
                      <a:endParaRPr lang="en-US" sz="1400" b="0" i="0" u="none" strike="noStrike" dirty="0">
                        <a:solidFill>
                          <a:srgbClr val="000000"/>
                        </a:solidFill>
                        <a:effectLst/>
                        <a:latin typeface="Calibri" charset="0"/>
                      </a:endParaRPr>
                    </a:p>
                  </a:txBody>
                  <a:tcPr marL="6350" marR="6350" marT="6350" marB="0" anchor="ctr"/>
                </a:tc>
                <a:tc>
                  <a:txBody>
                    <a:bodyPr/>
                    <a:lstStyle/>
                    <a:p>
                      <a:pPr algn="ctr" fontAlgn="b"/>
                      <a:r>
                        <a:rPr lang="en-US" sz="1400" u="none" strike="noStrike" dirty="0">
                          <a:effectLst/>
                        </a:rPr>
                        <a:t>$38,400</a:t>
                      </a:r>
                      <a:endParaRPr lang="en-US" sz="1400" b="0" i="0" u="none" strike="noStrike" dirty="0">
                        <a:solidFill>
                          <a:srgbClr val="000000"/>
                        </a:solidFill>
                        <a:effectLst/>
                        <a:latin typeface="Calibri" charset="0"/>
                      </a:endParaRPr>
                    </a:p>
                  </a:txBody>
                  <a:tcPr marL="6350" marR="6350" marT="6350" marB="0" anchor="ctr"/>
                </a:tc>
                <a:tc>
                  <a:txBody>
                    <a:bodyPr/>
                    <a:lstStyle/>
                    <a:p>
                      <a:pPr algn="ctr" fontAlgn="b"/>
                      <a:r>
                        <a:rPr lang="en-US" sz="1400" u="none" strike="noStrike" dirty="0">
                          <a:effectLst/>
                        </a:rPr>
                        <a:t>$59,200</a:t>
                      </a:r>
                      <a:endParaRPr lang="en-US" sz="1400" b="0" i="0" u="none" strike="noStrike" dirty="0">
                        <a:solidFill>
                          <a:srgbClr val="000000"/>
                        </a:solidFill>
                        <a:effectLst/>
                        <a:latin typeface="Calibri" charset="0"/>
                      </a:endParaRPr>
                    </a:p>
                  </a:txBody>
                  <a:tcPr marL="6350" marR="6350" marT="6350" marB="0" anchor="ctr"/>
                </a:tc>
                <a:extLst>
                  <a:ext uri="{0D108BD9-81ED-4DB2-BD59-A6C34878D82A}">
                    <a16:rowId xmlns:a16="http://schemas.microsoft.com/office/drawing/2014/main" val="10001"/>
                  </a:ext>
                </a:extLst>
              </a:tr>
              <a:tr h="443301">
                <a:tc>
                  <a:txBody>
                    <a:bodyPr/>
                    <a:lstStyle/>
                    <a:p>
                      <a:pPr algn="ctr" fontAlgn="b"/>
                      <a:r>
                        <a:rPr lang="en-US" sz="1400" b="1" u="none" strike="noStrike" dirty="0">
                          <a:effectLst/>
                        </a:rPr>
                        <a:t>Female</a:t>
                      </a:r>
                      <a:endParaRPr lang="en-US" sz="1400" b="1" i="0" u="none" strike="noStrike" dirty="0">
                        <a:solidFill>
                          <a:srgbClr val="000000"/>
                        </a:solidFill>
                        <a:effectLst/>
                        <a:latin typeface="Calibri" charset="0"/>
                      </a:endParaRPr>
                    </a:p>
                  </a:txBody>
                  <a:tcPr marL="6350" marR="6350" marT="6350" marB="0" anchor="ctr"/>
                </a:tc>
                <a:tc>
                  <a:txBody>
                    <a:bodyPr/>
                    <a:lstStyle/>
                    <a:p>
                      <a:pPr algn="ctr" fontAlgn="b"/>
                      <a:r>
                        <a:rPr lang="en-US" sz="1400" u="none" strike="noStrike" dirty="0">
                          <a:effectLst/>
                        </a:rPr>
                        <a:t>$28,800</a:t>
                      </a:r>
                      <a:endParaRPr lang="en-US" sz="1400" b="0" i="0" u="none" strike="noStrike" dirty="0">
                        <a:solidFill>
                          <a:srgbClr val="000000"/>
                        </a:solidFill>
                        <a:effectLst/>
                        <a:latin typeface="Calibri" charset="0"/>
                      </a:endParaRPr>
                    </a:p>
                  </a:txBody>
                  <a:tcPr marL="6350" marR="6350" marT="6350" marB="0" anchor="ctr"/>
                </a:tc>
                <a:tc>
                  <a:txBody>
                    <a:bodyPr/>
                    <a:lstStyle/>
                    <a:p>
                      <a:pPr algn="ctr" fontAlgn="b"/>
                      <a:r>
                        <a:rPr lang="en-US" sz="1400" u="none" strike="noStrike" dirty="0">
                          <a:effectLst/>
                        </a:rPr>
                        <a:t>$41,600</a:t>
                      </a:r>
                      <a:endParaRPr lang="en-US" sz="1400" b="0" i="0" u="none" strike="noStrike" dirty="0">
                        <a:solidFill>
                          <a:srgbClr val="000000"/>
                        </a:solidFill>
                        <a:effectLst/>
                        <a:latin typeface="Calibri" charset="0"/>
                      </a:endParaRPr>
                    </a:p>
                  </a:txBody>
                  <a:tcPr marL="6350" marR="6350" marT="6350" marB="0" anchor="ctr"/>
                </a:tc>
                <a:tc>
                  <a:txBody>
                    <a:bodyPr/>
                    <a:lstStyle/>
                    <a:p>
                      <a:pPr algn="ctr" fontAlgn="b"/>
                      <a:r>
                        <a:rPr lang="en-US" sz="1400" u="none" strike="noStrike" dirty="0">
                          <a:effectLst/>
                        </a:rPr>
                        <a:t>$39,800</a:t>
                      </a:r>
                      <a:endParaRPr lang="en-US" sz="1400" b="0" i="0" u="none" strike="noStrike" dirty="0">
                        <a:solidFill>
                          <a:srgbClr val="000000"/>
                        </a:solidFill>
                        <a:effectLst/>
                        <a:latin typeface="Calibri" charset="0"/>
                      </a:endParaRPr>
                    </a:p>
                  </a:txBody>
                  <a:tcPr marL="6350" marR="6350" marT="6350" marB="0" anchor="ctr"/>
                </a:tc>
                <a:tc>
                  <a:txBody>
                    <a:bodyPr/>
                    <a:lstStyle/>
                    <a:p>
                      <a:pPr algn="ctr" fontAlgn="b"/>
                      <a:r>
                        <a:rPr lang="en-US" sz="1400" u="none" strike="noStrike" dirty="0">
                          <a:effectLst/>
                        </a:rPr>
                        <a:t>$38,500</a:t>
                      </a:r>
                      <a:endParaRPr lang="en-US" sz="1400" b="0" i="0" u="none" strike="noStrike" dirty="0">
                        <a:solidFill>
                          <a:srgbClr val="000000"/>
                        </a:solidFill>
                        <a:effectLst/>
                        <a:latin typeface="Calibri" charset="0"/>
                      </a:endParaRPr>
                    </a:p>
                  </a:txBody>
                  <a:tcPr marL="6350" marR="6350" marT="6350" marB="0" anchor="ctr"/>
                </a:tc>
                <a:tc>
                  <a:txBody>
                    <a:bodyPr/>
                    <a:lstStyle/>
                    <a:p>
                      <a:pPr algn="ctr" fontAlgn="b"/>
                      <a:r>
                        <a:rPr lang="en-US" sz="1400" u="none" strike="noStrike" dirty="0">
                          <a:effectLst/>
                        </a:rPr>
                        <a:t>$42,600</a:t>
                      </a:r>
                      <a:endParaRPr lang="en-US" sz="1400" b="0" i="0" u="none" strike="noStrike" dirty="0">
                        <a:solidFill>
                          <a:srgbClr val="000000"/>
                        </a:solidFill>
                        <a:effectLst/>
                        <a:latin typeface="Calibri" charset="0"/>
                      </a:endParaRPr>
                    </a:p>
                  </a:txBody>
                  <a:tcPr marL="6350" marR="6350" marT="6350" marB="0" anchor="ctr"/>
                </a:tc>
                <a:tc>
                  <a:txBody>
                    <a:bodyPr/>
                    <a:lstStyle/>
                    <a:p>
                      <a:pPr algn="ctr" fontAlgn="b"/>
                      <a:r>
                        <a:rPr lang="en-US" sz="1400" u="none" strike="noStrike" dirty="0">
                          <a:effectLst/>
                        </a:rPr>
                        <a:t>$38,000</a:t>
                      </a:r>
                      <a:endParaRPr lang="en-US" sz="1400" b="0" i="0" u="none" strike="noStrike" dirty="0">
                        <a:solidFill>
                          <a:srgbClr val="000000"/>
                        </a:solidFill>
                        <a:effectLst/>
                        <a:latin typeface="Calibri" charset="0"/>
                      </a:endParaRPr>
                    </a:p>
                  </a:txBody>
                  <a:tcPr marL="6350" marR="6350" marT="6350" marB="0" anchor="ctr"/>
                </a:tc>
                <a:tc>
                  <a:txBody>
                    <a:bodyPr/>
                    <a:lstStyle/>
                    <a:p>
                      <a:pPr algn="ctr" fontAlgn="b"/>
                      <a:r>
                        <a:rPr lang="en-US" sz="1400" u="none" strike="noStrike" dirty="0">
                          <a:effectLst/>
                        </a:rPr>
                        <a:t>$69,200</a:t>
                      </a:r>
                      <a:endParaRPr lang="en-US" sz="1400" b="0" i="0" u="none" strike="noStrike" dirty="0">
                        <a:solidFill>
                          <a:srgbClr val="000000"/>
                        </a:solidFill>
                        <a:effectLst/>
                        <a:latin typeface="Calibri" charset="0"/>
                      </a:endParaRPr>
                    </a:p>
                  </a:txBody>
                  <a:tcPr marL="6350" marR="6350" marT="6350" marB="0" anchor="ctr"/>
                </a:tc>
                <a:tc>
                  <a:txBody>
                    <a:bodyPr/>
                    <a:lstStyle/>
                    <a:p>
                      <a:pPr algn="ctr" fontAlgn="b"/>
                      <a:r>
                        <a:rPr lang="en-US" sz="1400" u="none" strike="noStrike" dirty="0">
                          <a:effectLst/>
                        </a:rPr>
                        <a:t>$40,100</a:t>
                      </a:r>
                      <a:endParaRPr lang="en-US" sz="1400" b="0" i="0" u="none" strike="noStrike" dirty="0">
                        <a:solidFill>
                          <a:srgbClr val="000000"/>
                        </a:solidFill>
                        <a:effectLst/>
                        <a:latin typeface="Calibri" charset="0"/>
                      </a:endParaRPr>
                    </a:p>
                  </a:txBody>
                  <a:tcPr marL="6350" marR="6350" marT="6350" marB="0" anchor="ctr"/>
                </a:tc>
                <a:tc>
                  <a:txBody>
                    <a:bodyPr/>
                    <a:lstStyle/>
                    <a:p>
                      <a:pPr algn="ctr" fontAlgn="b"/>
                      <a:r>
                        <a:rPr lang="en-US" sz="1400" u="none" strike="noStrike" dirty="0">
                          <a:effectLst/>
                        </a:rPr>
                        <a:t>$38,200</a:t>
                      </a:r>
                      <a:endParaRPr lang="en-US" sz="1400" b="0" i="0" u="none" strike="noStrike" dirty="0">
                        <a:solidFill>
                          <a:srgbClr val="000000"/>
                        </a:solidFill>
                        <a:effectLst/>
                        <a:latin typeface="Calibri" charset="0"/>
                      </a:endParaRPr>
                    </a:p>
                  </a:txBody>
                  <a:tcPr marL="6350" marR="6350" marT="6350" marB="0" anchor="ctr"/>
                </a:tc>
                <a:tc>
                  <a:txBody>
                    <a:bodyPr/>
                    <a:lstStyle/>
                    <a:p>
                      <a:pPr algn="ctr" fontAlgn="b"/>
                      <a:r>
                        <a:rPr lang="en-US" sz="1400" u="none" strike="noStrike" dirty="0">
                          <a:effectLst/>
                        </a:rPr>
                        <a:t>$58,500</a:t>
                      </a:r>
                      <a:endParaRPr lang="en-US" sz="1400" b="0" i="0" u="none" strike="noStrike" dirty="0">
                        <a:solidFill>
                          <a:srgbClr val="000000"/>
                        </a:solidFill>
                        <a:effectLst/>
                        <a:latin typeface="Calibri" charset="0"/>
                      </a:endParaRPr>
                    </a:p>
                  </a:txBody>
                  <a:tcPr marL="6350" marR="6350" marT="6350" marB="0" anchor="ct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7862569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148523" y="175726"/>
            <a:ext cx="7151687" cy="522288"/>
          </a:xfrm>
        </p:spPr>
        <p:txBody>
          <a:bodyPr>
            <a:normAutofit fontScale="92500" lnSpcReduction="20000"/>
          </a:bodyPr>
          <a:lstStyle/>
          <a:p>
            <a:r>
              <a:rPr lang="en-US" dirty="0"/>
              <a:t>Exercise 3: SOLUTIONS</a:t>
            </a:r>
          </a:p>
        </p:txBody>
      </p:sp>
      <p:sp>
        <p:nvSpPr>
          <p:cNvPr id="3" name="Content Placeholder 2"/>
          <p:cNvSpPr>
            <a:spLocks noGrp="1"/>
          </p:cNvSpPr>
          <p:nvPr>
            <p:ph sz="quarter" idx="11"/>
          </p:nvPr>
        </p:nvSpPr>
        <p:spPr>
          <a:xfrm>
            <a:off x="493193" y="941033"/>
            <a:ext cx="11193462" cy="5619565"/>
          </a:xfrm>
        </p:spPr>
        <p:txBody>
          <a:bodyPr>
            <a:normAutofit fontScale="92500" lnSpcReduction="20000"/>
          </a:bodyPr>
          <a:lstStyle/>
          <a:p>
            <a:pPr marL="0" indent="0">
              <a:lnSpc>
                <a:spcPct val="100000"/>
              </a:lnSpc>
              <a:spcBef>
                <a:spcPts val="0"/>
              </a:spcBef>
              <a:buNone/>
            </a:pPr>
            <a:r>
              <a:rPr lang="en-US" dirty="0">
                <a:latin typeface="Times New Roman" panose="02020603050405020304" pitchFamily="18" charset="0"/>
                <a:cs typeface="Times New Roman" panose="02020603050405020304" pitchFamily="18" charset="0"/>
              </a:rPr>
              <a:t>This is paired, because they are matched on GPA and major, which means there is some dependence on qualifications.</a:t>
            </a:r>
          </a:p>
          <a:p>
            <a:pPr marL="914400" lvl="1" indent="-457200">
              <a:lnSpc>
                <a:spcPct val="100000"/>
              </a:lnSpc>
              <a:spcBef>
                <a:spcPts val="0"/>
              </a:spcBef>
              <a:buFontTx/>
              <a:buAutoNum type="alphaLcPeriod"/>
            </a:pPr>
            <a:r>
              <a:rPr lang="en-US" sz="2400" b="1" dirty="0">
                <a:solidFill>
                  <a:srgbClr val="0000CC"/>
                </a:solidFill>
                <a:latin typeface="Times New Roman" panose="02020603050405020304" pitchFamily="18" charset="0"/>
                <a:cs typeface="Times New Roman" panose="02020603050405020304" pitchFamily="18" charset="0"/>
              </a:rPr>
              <a:t>State hypotheses to see whether there is gender difference in salaries.</a:t>
            </a:r>
          </a:p>
          <a:p>
            <a:pPr marL="457200" lvl="1" indent="0">
              <a:lnSpc>
                <a:spcPct val="100000"/>
              </a:lnSpc>
              <a:spcBef>
                <a:spcPts val="0"/>
              </a:spcBef>
              <a:buNone/>
            </a:pPr>
            <a:r>
              <a:rPr lang="en-US" dirty="0">
                <a:latin typeface="Times New Roman" panose="02020603050405020304" pitchFamily="18" charset="0"/>
                <a:cs typeface="Times New Roman" panose="02020603050405020304" pitchFamily="18" charset="0"/>
              </a:rPr>
              <a:t>	H</a:t>
            </a:r>
            <a:r>
              <a:rPr lang="en-US" baseline="-25000" dirty="0">
                <a:latin typeface="Times New Roman" panose="02020603050405020304" pitchFamily="18" charset="0"/>
                <a:cs typeface="Times New Roman" panose="02020603050405020304" pitchFamily="18" charset="0"/>
              </a:rPr>
              <a:t>0</a:t>
            </a:r>
            <a:r>
              <a:rPr lang="en-US"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sym typeface="Symbol" charset="2"/>
              </a:rPr>
              <a:t></a:t>
            </a:r>
            <a:r>
              <a:rPr lang="en-US" baseline="-25000" dirty="0">
                <a:latin typeface="Times New Roman" panose="02020603050405020304" pitchFamily="18" charset="0"/>
                <a:cs typeface="Times New Roman" panose="02020603050405020304" pitchFamily="18" charset="0"/>
                <a:sym typeface="Symbol" charset="2"/>
              </a:rPr>
              <a:t>D</a:t>
            </a:r>
            <a:r>
              <a:rPr lang="en-US" baseline="-25000"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 0                         </a:t>
            </a:r>
            <a:r>
              <a:rPr lang="en-US" b="1" dirty="0">
                <a:solidFill>
                  <a:srgbClr val="FF0000"/>
                </a:solidFill>
                <a:latin typeface="Times New Roman" panose="02020603050405020304" pitchFamily="18" charset="0"/>
                <a:cs typeface="Times New Roman" panose="02020603050405020304" pitchFamily="18" charset="0"/>
              </a:rPr>
              <a:t>NOTE</a:t>
            </a:r>
            <a:r>
              <a:rPr lang="en-US"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sym typeface="Symbol" charset="2"/>
              </a:rPr>
              <a:t></a:t>
            </a:r>
            <a:r>
              <a:rPr lang="en-US" baseline="-25000" dirty="0">
                <a:latin typeface="Times New Roman" panose="02020603050405020304" pitchFamily="18" charset="0"/>
                <a:cs typeface="Times New Roman" panose="02020603050405020304" pitchFamily="18" charset="0"/>
                <a:sym typeface="Symbol" charset="2"/>
              </a:rPr>
              <a:t>D</a:t>
            </a:r>
            <a:r>
              <a:rPr lang="en-US" dirty="0">
                <a:latin typeface="Times New Roman" panose="02020603050405020304" pitchFamily="18" charset="0"/>
                <a:cs typeface="Times New Roman" panose="02020603050405020304" pitchFamily="18" charset="0"/>
              </a:rPr>
              <a:t> = </a:t>
            </a:r>
            <a:r>
              <a:rPr lang="en-US" dirty="0">
                <a:latin typeface="Times New Roman" panose="02020603050405020304" pitchFamily="18" charset="0"/>
                <a:cs typeface="Times New Roman" panose="02020603050405020304" pitchFamily="18" charset="0"/>
                <a:sym typeface="Symbol" charset="2"/>
              </a:rPr>
              <a:t></a:t>
            </a:r>
            <a:r>
              <a:rPr lang="en-US" baseline="-25000" dirty="0">
                <a:latin typeface="Times New Roman" panose="02020603050405020304" pitchFamily="18" charset="0"/>
                <a:cs typeface="Times New Roman" panose="02020603050405020304" pitchFamily="18" charset="0"/>
                <a:sym typeface="Symbol" charset="2"/>
              </a:rPr>
              <a:t>Male</a:t>
            </a:r>
            <a:r>
              <a:rPr lang="en-US" dirty="0">
                <a:latin typeface="Times New Roman" panose="02020603050405020304" pitchFamily="18" charset="0"/>
                <a:cs typeface="Times New Roman" panose="02020603050405020304" pitchFamily="18" charset="0"/>
              </a:rPr>
              <a:t> </a:t>
            </a:r>
            <a:r>
              <a:rPr lang="mr-IN" dirty="0">
                <a:latin typeface="Times New Roman" panose="02020603050405020304" pitchFamily="18" charset="0"/>
              </a:rPr>
              <a:t>–</a:t>
            </a:r>
            <a:r>
              <a:rPr lang="en-US"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sym typeface="Symbol" charset="2"/>
              </a:rPr>
              <a:t></a:t>
            </a:r>
            <a:r>
              <a:rPr lang="en-US" baseline="-25000" dirty="0">
                <a:latin typeface="Times New Roman" panose="02020603050405020304" pitchFamily="18" charset="0"/>
                <a:cs typeface="Times New Roman" panose="02020603050405020304" pitchFamily="18" charset="0"/>
                <a:sym typeface="Symbol" charset="2"/>
              </a:rPr>
              <a:t>Female</a:t>
            </a:r>
            <a:endParaRPr lang="en-US" dirty="0">
              <a:latin typeface="Times New Roman" panose="02020603050405020304" pitchFamily="18" charset="0"/>
              <a:cs typeface="Times New Roman" panose="02020603050405020304" pitchFamily="18" charset="0"/>
            </a:endParaRPr>
          </a:p>
          <a:p>
            <a:pPr marL="0" indent="0">
              <a:lnSpc>
                <a:spcPct val="100000"/>
              </a:lnSpc>
              <a:spcBef>
                <a:spcPts val="0"/>
              </a:spcBef>
              <a:buNone/>
            </a:pPr>
            <a:r>
              <a:rPr lang="en-US" dirty="0">
                <a:latin typeface="Times New Roman" panose="02020603050405020304" pitchFamily="18" charset="0"/>
                <a:cs typeface="Times New Roman" panose="02020603050405020304" pitchFamily="18" charset="0"/>
              </a:rPr>
              <a:t>      	Ha: </a:t>
            </a:r>
            <a:r>
              <a:rPr lang="en-US" dirty="0">
                <a:latin typeface="Times New Roman" panose="02020603050405020304" pitchFamily="18" charset="0"/>
                <a:cs typeface="Times New Roman" panose="02020603050405020304" pitchFamily="18" charset="0"/>
                <a:sym typeface="Symbol" charset="2"/>
              </a:rPr>
              <a:t></a:t>
            </a:r>
            <a:r>
              <a:rPr lang="en-US" baseline="-25000" dirty="0">
                <a:latin typeface="Times New Roman" panose="02020603050405020304" pitchFamily="18" charset="0"/>
                <a:cs typeface="Times New Roman" panose="02020603050405020304" pitchFamily="18" charset="0"/>
                <a:sym typeface="Symbol" charset="2"/>
              </a:rPr>
              <a:t>D</a:t>
            </a:r>
            <a:r>
              <a:rPr lang="en-US" baseline="-25000"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sym typeface="Symbol" charset="2"/>
              </a:rPr>
              <a:t></a:t>
            </a:r>
            <a:r>
              <a:rPr lang="en-US" dirty="0">
                <a:latin typeface="Times New Roman" panose="02020603050405020304" pitchFamily="18" charset="0"/>
                <a:cs typeface="Times New Roman" panose="02020603050405020304" pitchFamily="18" charset="0"/>
              </a:rPr>
              <a:t> 0          </a:t>
            </a:r>
            <a:r>
              <a:rPr lang="en-US" dirty="0">
                <a:latin typeface="Times New Roman" panose="02020603050405020304" pitchFamily="18" charset="0"/>
                <a:cs typeface="Times New Roman" panose="02020603050405020304" pitchFamily="18" charset="0"/>
                <a:sym typeface="Wingdings" panose="05000000000000000000" pitchFamily="2" charset="2"/>
              </a:rPr>
              <a:t> </a:t>
            </a:r>
            <a:r>
              <a:rPr lang="en-US" dirty="0">
                <a:latin typeface="Times New Roman" panose="02020603050405020304" pitchFamily="18" charset="0"/>
                <a:cs typeface="Times New Roman" panose="02020603050405020304" pitchFamily="18" charset="0"/>
              </a:rPr>
              <a:t>          This is two tailed test.</a:t>
            </a:r>
          </a:p>
          <a:p>
            <a:pPr marL="0" indent="0">
              <a:buNone/>
            </a:pPr>
            <a:endParaRPr lang="en-US" sz="1000" dirty="0">
              <a:latin typeface="Times New Roman" panose="02020603050405020304" pitchFamily="18" charset="0"/>
              <a:cs typeface="Times New Roman" panose="02020603050405020304" pitchFamily="18" charset="0"/>
            </a:endParaRPr>
          </a:p>
          <a:p>
            <a:pPr marL="0" indent="0">
              <a:buNone/>
            </a:pPr>
            <a:r>
              <a:rPr lang="en-US" b="1" dirty="0">
                <a:solidFill>
                  <a:srgbClr val="0000CC"/>
                </a:solidFill>
                <a:latin typeface="Times New Roman" panose="02020603050405020304" pitchFamily="18" charset="0"/>
                <a:cs typeface="Times New Roman" panose="02020603050405020304" pitchFamily="18" charset="0"/>
              </a:rPr>
              <a:t>      b.    </a:t>
            </a:r>
            <a:r>
              <a:rPr lang="en-US" sz="2400" b="1" dirty="0">
                <a:solidFill>
                  <a:srgbClr val="0000CC"/>
                </a:solidFill>
                <a:latin typeface="Times New Roman" panose="02020603050405020304" pitchFamily="18" charset="0"/>
                <a:cs typeface="Times New Roman" panose="02020603050405020304" pitchFamily="18" charset="0"/>
              </a:rPr>
              <a:t>Run the appropriate test using </a:t>
            </a:r>
            <a:r>
              <a:rPr lang="en-US" b="1" dirty="0">
                <a:solidFill>
                  <a:srgbClr val="0000CC"/>
                </a:solidFill>
                <a:latin typeface="Times New Roman" panose="02020603050405020304" pitchFamily="18" charset="0"/>
                <a:cs typeface="Times New Roman" panose="02020603050405020304" pitchFamily="18" charset="0"/>
              </a:rPr>
              <a:t>R</a:t>
            </a:r>
            <a:r>
              <a:rPr lang="en-US" sz="2400" b="1" dirty="0">
                <a:solidFill>
                  <a:srgbClr val="0000CC"/>
                </a:solidFill>
                <a:latin typeface="Times New Roman" panose="02020603050405020304" pitchFamily="18" charset="0"/>
                <a:cs typeface="Times New Roman" panose="02020603050405020304" pitchFamily="18" charset="0"/>
              </a:rPr>
              <a:t>. Use ⍺ = 0.10.</a:t>
            </a:r>
          </a:p>
          <a:p>
            <a:pPr marL="0" indent="0">
              <a:buNone/>
            </a:pPr>
            <a:r>
              <a:rPr lang="en-US" dirty="0">
                <a:latin typeface="Times New Roman" panose="02020603050405020304" pitchFamily="18" charset="0"/>
                <a:cs typeface="Times New Roman" panose="02020603050405020304" pitchFamily="18" charset="0"/>
              </a:rPr>
              <a:t>	[</a:t>
            </a:r>
            <a:r>
              <a:rPr lang="en-US" dirty="0">
                <a:solidFill>
                  <a:srgbClr val="FF0000"/>
                </a:solidFill>
                <a:latin typeface="Times New Roman" panose="02020603050405020304" pitchFamily="18" charset="0"/>
                <a:cs typeface="Times New Roman" panose="02020603050405020304" pitchFamily="18" charset="0"/>
              </a:rPr>
              <a:t>Please, refer to R for solutions</a:t>
            </a:r>
            <a:r>
              <a:rPr lang="en-US" dirty="0">
                <a:latin typeface="Times New Roman" panose="02020603050405020304" pitchFamily="18" charset="0"/>
                <a:cs typeface="Times New Roman" panose="02020603050405020304" pitchFamily="18" charset="0"/>
              </a:rPr>
              <a:t>]                                                                       </a:t>
            </a:r>
          </a:p>
          <a:p>
            <a:pPr marL="0" indent="0">
              <a:buNone/>
            </a:pPr>
            <a:endParaRPr lang="en-US" dirty="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a:p>
            <a:pPr marL="0" indent="0">
              <a:buNone/>
            </a:pPr>
            <a:r>
              <a:rPr lang="en-US" dirty="0">
                <a:latin typeface="Times New Roman" panose="02020603050405020304" pitchFamily="18" charset="0"/>
                <a:cs typeface="Times New Roman" panose="02020603050405020304" pitchFamily="18" charset="0"/>
              </a:rPr>
              <a:t>      </a:t>
            </a:r>
          </a:p>
          <a:p>
            <a:pPr marL="0" indent="0">
              <a:buNone/>
            </a:pPr>
            <a:r>
              <a:rPr lang="en-US" dirty="0">
                <a:latin typeface="Times New Roman" panose="02020603050405020304" pitchFamily="18" charset="0"/>
                <a:cs typeface="Times New Roman" panose="02020603050405020304" pitchFamily="18" charset="0"/>
              </a:rPr>
              <a:t>      </a:t>
            </a:r>
            <a:r>
              <a:rPr lang="en-US" b="1" dirty="0">
                <a:solidFill>
                  <a:srgbClr val="0000CC"/>
                </a:solidFill>
                <a:latin typeface="Times New Roman" panose="02020603050405020304" pitchFamily="18" charset="0"/>
                <a:cs typeface="Times New Roman" panose="02020603050405020304" pitchFamily="18" charset="0"/>
              </a:rPr>
              <a:t>c. 	</a:t>
            </a:r>
            <a:r>
              <a:rPr lang="en-US" sz="2400" b="1" dirty="0">
                <a:solidFill>
                  <a:srgbClr val="0000CC"/>
                </a:solidFill>
                <a:latin typeface="Times New Roman" panose="02020603050405020304" pitchFamily="18" charset="0"/>
                <a:cs typeface="Times New Roman" panose="02020603050405020304" pitchFamily="18" charset="0"/>
              </a:rPr>
              <a:t>Provide your decision and conclusion.</a:t>
            </a:r>
          </a:p>
          <a:p>
            <a:pPr marL="0" indent="0">
              <a:buNone/>
            </a:pPr>
            <a:r>
              <a:rPr lang="en-US" dirty="0">
                <a:latin typeface="Times New Roman" panose="02020603050405020304" pitchFamily="18" charset="0"/>
                <a:cs typeface="Times New Roman" panose="02020603050405020304" pitchFamily="18" charset="0"/>
              </a:rPr>
              <a:t>	Since |</a:t>
            </a:r>
            <a:r>
              <a:rPr lang="en-US" dirty="0" err="1">
                <a:latin typeface="Times New Roman" panose="02020603050405020304" pitchFamily="18" charset="0"/>
                <a:cs typeface="Times New Roman" panose="02020603050405020304" pitchFamily="18" charset="0"/>
              </a:rPr>
              <a:t>t</a:t>
            </a:r>
            <a:r>
              <a:rPr lang="en-US" baseline="-25000" dirty="0" err="1">
                <a:latin typeface="Times New Roman" panose="02020603050405020304" pitchFamily="18" charset="0"/>
                <a:cs typeface="Times New Roman" panose="02020603050405020304" pitchFamily="18" charset="0"/>
              </a:rPr>
              <a:t>stat</a:t>
            </a:r>
            <a:r>
              <a:rPr lang="en-US" dirty="0">
                <a:latin typeface="Times New Roman" panose="02020603050405020304" pitchFamily="18" charset="0"/>
                <a:cs typeface="Times New Roman" panose="02020603050405020304" pitchFamily="18" charset="0"/>
              </a:rPr>
              <a:t>| = </a:t>
            </a:r>
            <a:r>
              <a:rPr lang="en-US" dirty="0">
                <a:solidFill>
                  <a:srgbClr val="00B050"/>
                </a:solidFill>
                <a:latin typeface="Times New Roman" panose="02020603050405020304" pitchFamily="18" charset="0"/>
                <a:cs typeface="Times New Roman" panose="02020603050405020304" pitchFamily="18" charset="0"/>
              </a:rPr>
              <a:t>2.91</a:t>
            </a:r>
            <a:r>
              <a:rPr lang="en-US" dirty="0">
                <a:latin typeface="Times New Roman" panose="02020603050405020304" pitchFamily="18" charset="0"/>
                <a:cs typeface="Times New Roman" panose="02020603050405020304" pitchFamily="18" charset="0"/>
              </a:rPr>
              <a:t> &gt; t</a:t>
            </a:r>
            <a:r>
              <a:rPr lang="en-US" baseline="-25000" dirty="0">
                <a:latin typeface="Times New Roman" panose="02020603050405020304" pitchFamily="18" charset="0"/>
                <a:cs typeface="Times New Roman" panose="02020603050405020304" pitchFamily="18" charset="0"/>
              </a:rPr>
              <a:t>⍺/2 </a:t>
            </a:r>
            <a:r>
              <a:rPr lang="en-US" dirty="0">
                <a:latin typeface="Times New Roman" panose="02020603050405020304" pitchFamily="18" charset="0"/>
                <a:cs typeface="Times New Roman" panose="02020603050405020304" pitchFamily="18" charset="0"/>
              </a:rPr>
              <a:t>= </a:t>
            </a:r>
            <a:r>
              <a:rPr lang="en-US" dirty="0">
                <a:solidFill>
                  <a:srgbClr val="FF0000"/>
                </a:solidFill>
                <a:latin typeface="Times New Roman" panose="02020603050405020304" pitchFamily="18" charset="0"/>
                <a:cs typeface="Times New Roman" panose="02020603050405020304" pitchFamily="18" charset="0"/>
              </a:rPr>
              <a:t>1.83 </a:t>
            </a:r>
            <a:r>
              <a:rPr lang="en-US" dirty="0">
                <a:latin typeface="Times New Roman" panose="02020603050405020304" pitchFamily="18" charset="0"/>
                <a:cs typeface="Times New Roman" panose="02020603050405020304" pitchFamily="18" charset="0"/>
              </a:rPr>
              <a:t>or p-value = </a:t>
            </a:r>
            <a:r>
              <a:rPr lang="en-US" dirty="0">
                <a:solidFill>
                  <a:srgbClr val="FF0000"/>
                </a:solidFill>
                <a:latin typeface="Times New Roman" panose="02020603050405020304" pitchFamily="18" charset="0"/>
                <a:cs typeface="Times New Roman" panose="02020603050405020304" pitchFamily="18" charset="0"/>
              </a:rPr>
              <a:t>0.017</a:t>
            </a:r>
            <a:r>
              <a:rPr lang="en-US" dirty="0">
                <a:latin typeface="Times New Roman" panose="02020603050405020304" pitchFamily="18" charset="0"/>
                <a:cs typeface="Times New Roman" panose="02020603050405020304" pitchFamily="18" charset="0"/>
              </a:rPr>
              <a:t> &lt; ⍺ = 0.10  we reject H</a:t>
            </a:r>
            <a:r>
              <a:rPr lang="en-US" baseline="-25000" dirty="0">
                <a:latin typeface="Times New Roman" panose="02020603050405020304" pitchFamily="18" charset="0"/>
                <a:cs typeface="Times New Roman" panose="02020603050405020304" pitchFamily="18" charset="0"/>
              </a:rPr>
              <a:t>0</a:t>
            </a:r>
            <a:r>
              <a:rPr lang="en-US" dirty="0">
                <a:latin typeface="Times New Roman" panose="02020603050405020304" pitchFamily="18" charset="0"/>
                <a:cs typeface="Times New Roman" panose="02020603050405020304" pitchFamily="18" charset="0"/>
              </a:rPr>
              <a:t> and 	conclude that females are paid significantly lower than males.</a:t>
            </a:r>
          </a:p>
        </p:txBody>
      </p:sp>
      <p:pic>
        <p:nvPicPr>
          <p:cNvPr id="6" name="Picture 5">
            <a:extLst>
              <a:ext uri="{FF2B5EF4-FFF2-40B4-BE49-F238E27FC236}">
                <a16:creationId xmlns:a16="http://schemas.microsoft.com/office/drawing/2014/main" id="{BD729C9A-124D-4338-BD89-FD9032CD01ED}"/>
              </a:ext>
            </a:extLst>
          </p:cNvPr>
          <p:cNvPicPr>
            <a:picLocks noChangeAspect="1"/>
          </p:cNvPicPr>
          <p:nvPr/>
        </p:nvPicPr>
        <p:blipFill>
          <a:blip r:embed="rId2"/>
          <a:stretch>
            <a:fillRect/>
          </a:stretch>
        </p:blipFill>
        <p:spPr>
          <a:xfrm>
            <a:off x="1572643" y="3375736"/>
            <a:ext cx="6667500" cy="1828800"/>
          </a:xfrm>
          <a:prstGeom prst="rect">
            <a:avLst/>
          </a:prstGeom>
        </p:spPr>
      </p:pic>
    </p:spTree>
    <p:extLst>
      <p:ext uri="{BB962C8B-B14F-4D97-AF65-F5344CB8AC3E}">
        <p14:creationId xmlns:p14="http://schemas.microsoft.com/office/powerpoint/2010/main" val="1183528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20000"/>
          </a:bodyPr>
          <a:lstStyle/>
          <a:p>
            <a:r>
              <a:rPr lang="en-US" dirty="0"/>
              <a:t>AND NOW . . .</a:t>
            </a:r>
          </a:p>
        </p:txBody>
      </p:sp>
      <p:sp>
        <p:nvSpPr>
          <p:cNvPr id="3" name="Content Placeholder 2"/>
          <p:cNvSpPr>
            <a:spLocks noGrp="1"/>
          </p:cNvSpPr>
          <p:nvPr>
            <p:ph sz="quarter" idx="11"/>
          </p:nvPr>
        </p:nvSpPr>
        <p:spPr/>
        <p:txBody>
          <a:bodyPr/>
          <a:lstStyle/>
          <a:p>
            <a:pPr algn="ctr"/>
            <a:endParaRPr lang="en-US" sz="3200" b="1" dirty="0"/>
          </a:p>
          <a:p>
            <a:pPr algn="ctr"/>
            <a:endParaRPr lang="en-US" sz="3200" b="1" dirty="0"/>
          </a:p>
          <a:p>
            <a:pPr marL="0" indent="0" algn="ctr">
              <a:buNone/>
            </a:pPr>
            <a:endParaRPr lang="en-US" sz="3600" b="1" dirty="0">
              <a:solidFill>
                <a:srgbClr val="0000CC"/>
              </a:solidFill>
              <a:latin typeface="Times New Roman" panose="02020603050405020304" pitchFamily="18" charset="0"/>
              <a:cs typeface="Times New Roman" panose="02020603050405020304" pitchFamily="18" charset="0"/>
            </a:endParaRPr>
          </a:p>
          <a:p>
            <a:pPr marL="0" indent="0" algn="ctr">
              <a:buNone/>
            </a:pPr>
            <a:r>
              <a:rPr lang="en-US" sz="6500" b="1" dirty="0">
                <a:solidFill>
                  <a:srgbClr val="0000CC"/>
                </a:solidFill>
                <a:latin typeface="Times New Roman" panose="02020603050405020304" pitchFamily="18" charset="0"/>
                <a:cs typeface="Times New Roman" panose="02020603050405020304" pitchFamily="18" charset="0"/>
              </a:rPr>
              <a:t>TIME TO PRACTICE!</a:t>
            </a:r>
          </a:p>
        </p:txBody>
      </p:sp>
    </p:spTree>
    <p:extLst>
      <p:ext uri="{BB962C8B-B14F-4D97-AF65-F5344CB8AC3E}">
        <p14:creationId xmlns:p14="http://schemas.microsoft.com/office/powerpoint/2010/main" val="29860831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20000"/>
          </a:bodyPr>
          <a:lstStyle/>
          <a:p>
            <a:r>
              <a:rPr lang="en-US" dirty="0"/>
              <a:t>Lecture outline</a:t>
            </a:r>
          </a:p>
        </p:txBody>
      </p:sp>
      <p:sp>
        <p:nvSpPr>
          <p:cNvPr id="3" name="Content Placeholder 2"/>
          <p:cNvSpPr>
            <a:spLocks noGrp="1"/>
          </p:cNvSpPr>
          <p:nvPr>
            <p:ph sz="quarter" idx="11"/>
          </p:nvPr>
        </p:nvSpPr>
        <p:spPr>
          <a:xfrm>
            <a:off x="538163" y="361763"/>
            <a:ext cx="11193462" cy="5148618"/>
          </a:xfrm>
        </p:spPr>
        <p:txBody>
          <a:bodyPr>
            <a:normAutofit/>
          </a:bodyPr>
          <a:lstStyle/>
          <a:p>
            <a:pPr marL="0" indent="0">
              <a:buNone/>
            </a:pPr>
            <a:endParaRPr lang="en-US" sz="3000" dirty="0">
              <a:latin typeface="Times New Roman" panose="02020603050405020304" pitchFamily="18" charset="0"/>
              <a:cs typeface="Times New Roman" panose="02020603050405020304" pitchFamily="18" charset="0"/>
            </a:endParaRPr>
          </a:p>
          <a:p>
            <a:pPr marL="457200" indent="-457200">
              <a:buAutoNum type="arabicPeriod"/>
            </a:pPr>
            <a:r>
              <a:rPr lang="en-US" sz="3000" dirty="0">
                <a:latin typeface="Times New Roman" panose="02020603050405020304" pitchFamily="18" charset="0"/>
                <a:cs typeface="Times New Roman" panose="02020603050405020304" pitchFamily="18" charset="0"/>
              </a:rPr>
              <a:t>Parametric tests</a:t>
            </a:r>
          </a:p>
          <a:p>
            <a:pPr marL="457200" indent="-457200">
              <a:buAutoNum type="arabicPeriod"/>
            </a:pPr>
            <a:endParaRPr lang="en-US" sz="3000" dirty="0">
              <a:latin typeface="Times New Roman" panose="02020603050405020304" pitchFamily="18" charset="0"/>
              <a:cs typeface="Times New Roman" panose="02020603050405020304" pitchFamily="18" charset="0"/>
            </a:endParaRPr>
          </a:p>
          <a:p>
            <a:pPr marL="457200" indent="-457200">
              <a:buAutoNum type="arabicPeriod"/>
            </a:pPr>
            <a:r>
              <a:rPr lang="en-US" sz="3000" dirty="0">
                <a:latin typeface="Times New Roman" panose="02020603050405020304" pitchFamily="18" charset="0"/>
                <a:cs typeface="Times New Roman" panose="02020603050405020304" pitchFamily="18" charset="0"/>
              </a:rPr>
              <a:t>“z-test” versus “t-test”</a:t>
            </a:r>
          </a:p>
          <a:p>
            <a:pPr marL="457200" indent="-457200">
              <a:buAutoNum type="arabicPeriod"/>
            </a:pPr>
            <a:endParaRPr lang="en-US" sz="3000" dirty="0">
              <a:latin typeface="Times New Roman" panose="02020603050405020304" pitchFamily="18" charset="0"/>
              <a:cs typeface="Times New Roman" panose="02020603050405020304" pitchFamily="18" charset="0"/>
            </a:endParaRPr>
          </a:p>
          <a:p>
            <a:pPr marL="457200" indent="-457200">
              <a:buAutoNum type="arabicPeriod"/>
            </a:pPr>
            <a:r>
              <a:rPr lang="en-US" sz="3000" dirty="0">
                <a:latin typeface="Times New Roman" panose="02020603050405020304" pitchFamily="18" charset="0"/>
                <a:cs typeface="Times New Roman" panose="02020603050405020304" pitchFamily="18" charset="0"/>
              </a:rPr>
              <a:t>Two sample t-test: Independent samples</a:t>
            </a:r>
          </a:p>
          <a:p>
            <a:pPr marL="1027113" lvl="1">
              <a:buFont typeface="Wingdings" pitchFamily="2" charset="2"/>
              <a:buChar char="§"/>
            </a:pPr>
            <a:r>
              <a:rPr lang="en-US" sz="2500" dirty="0">
                <a:latin typeface="Times New Roman" panose="02020603050405020304" pitchFamily="18" charset="0"/>
                <a:cs typeface="Times New Roman" panose="02020603050405020304" pitchFamily="18" charset="0"/>
              </a:rPr>
              <a:t>Equal variance</a:t>
            </a:r>
          </a:p>
          <a:p>
            <a:pPr marL="1027113" lvl="1">
              <a:buFont typeface="Wingdings" pitchFamily="2" charset="2"/>
              <a:buChar char="§"/>
            </a:pPr>
            <a:r>
              <a:rPr lang="en-US" sz="2500" dirty="0">
                <a:latin typeface="Times New Roman" panose="02020603050405020304" pitchFamily="18" charset="0"/>
                <a:cs typeface="Times New Roman" panose="02020603050405020304" pitchFamily="18" charset="0"/>
              </a:rPr>
              <a:t>Unequal variance</a:t>
            </a:r>
          </a:p>
          <a:p>
            <a:pPr marL="0" indent="0">
              <a:buNone/>
            </a:pPr>
            <a:endParaRPr lang="en-US" sz="3000" dirty="0">
              <a:latin typeface="Times New Roman" panose="02020603050405020304" pitchFamily="18" charset="0"/>
              <a:cs typeface="Times New Roman" panose="02020603050405020304" pitchFamily="18" charset="0"/>
            </a:endParaRPr>
          </a:p>
          <a:p>
            <a:pPr marL="0" indent="0">
              <a:buNone/>
            </a:pPr>
            <a:r>
              <a:rPr lang="en-US" sz="3000" dirty="0">
                <a:latin typeface="Times New Roman" panose="02020603050405020304" pitchFamily="18" charset="0"/>
                <a:cs typeface="Times New Roman" panose="02020603050405020304" pitchFamily="18" charset="0"/>
              </a:rPr>
              <a:t>4. Paired t-test: Dependent samples</a:t>
            </a:r>
          </a:p>
        </p:txBody>
      </p:sp>
    </p:spTree>
    <p:extLst>
      <p:ext uri="{BB962C8B-B14F-4D97-AF65-F5344CB8AC3E}">
        <p14:creationId xmlns:p14="http://schemas.microsoft.com/office/powerpoint/2010/main" val="21880655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20000"/>
          </a:bodyPr>
          <a:lstStyle/>
          <a:p>
            <a:r>
              <a:rPr lang="en-US" dirty="0"/>
              <a:t>Parametric tests</a:t>
            </a:r>
          </a:p>
        </p:txBody>
      </p:sp>
      <p:sp>
        <p:nvSpPr>
          <p:cNvPr id="4" name="Text Box 2"/>
          <p:cNvSpPr txBox="1">
            <a:spLocks noChangeArrowheads="1"/>
          </p:cNvSpPr>
          <p:nvPr/>
        </p:nvSpPr>
        <p:spPr bwMode="auto">
          <a:xfrm>
            <a:off x="696816" y="3037805"/>
            <a:ext cx="1541417" cy="600075"/>
          </a:xfrm>
          <a:prstGeom prst="rect">
            <a:avLst/>
          </a:prstGeom>
          <a:solidFill>
            <a:srgbClr val="FFC000"/>
          </a:solidFill>
          <a:ln w="9525">
            <a:solidFill>
              <a:srgbClr val="000000"/>
            </a:solidFill>
            <a:miter lim="800000"/>
            <a:headEnd/>
            <a:tailEnd/>
          </a:ln>
        </p:spPr>
        <p:txBody>
          <a:bodyPr rot="0" vert="horz" wrap="square" lIns="91440" tIns="45720" rIns="91440" bIns="45720" anchor="ctr" anchorCtr="0">
            <a:noAutofit/>
          </a:bodyPr>
          <a:lstStyle/>
          <a:p>
            <a:pPr marL="0" marR="0" algn="ctr">
              <a:lnSpc>
                <a:spcPct val="115000"/>
              </a:lnSpc>
              <a:spcBef>
                <a:spcPts val="0"/>
              </a:spcBef>
              <a:spcAft>
                <a:spcPts val="1000"/>
              </a:spcAft>
            </a:pPr>
            <a:r>
              <a:rPr lang="en-US" sz="1600" dirty="0">
                <a:effectLst/>
                <a:latin typeface="Calibri"/>
                <a:ea typeface="Calibri"/>
                <a:cs typeface="Times New Roman"/>
              </a:rPr>
              <a:t>Parametric Test</a:t>
            </a:r>
          </a:p>
        </p:txBody>
      </p:sp>
      <p:sp>
        <p:nvSpPr>
          <p:cNvPr id="5" name="Text Box 2"/>
          <p:cNvSpPr txBox="1">
            <a:spLocks noChangeArrowheads="1"/>
          </p:cNvSpPr>
          <p:nvPr/>
        </p:nvSpPr>
        <p:spPr bwMode="auto">
          <a:xfrm>
            <a:off x="3080016" y="1914529"/>
            <a:ext cx="1786223" cy="559986"/>
          </a:xfrm>
          <a:prstGeom prst="rect">
            <a:avLst/>
          </a:prstGeom>
          <a:solidFill>
            <a:schemeClr val="accent1">
              <a:lumMod val="40000"/>
              <a:lumOff val="60000"/>
            </a:schemeClr>
          </a:solidFill>
          <a:ln w="9525">
            <a:solidFill>
              <a:srgbClr val="000000"/>
            </a:solidFill>
            <a:miter lim="800000"/>
            <a:headEnd/>
            <a:tailEnd/>
          </a:ln>
        </p:spPr>
        <p:txBody>
          <a:bodyPr rot="0" vert="horz" wrap="square" lIns="91440" tIns="45720" rIns="91440" bIns="45720" anchor="ctr" anchorCtr="0">
            <a:noAutofit/>
          </a:bodyPr>
          <a:lstStyle/>
          <a:p>
            <a:pPr marL="0" marR="0" algn="ctr">
              <a:lnSpc>
                <a:spcPct val="115000"/>
              </a:lnSpc>
              <a:spcBef>
                <a:spcPts val="0"/>
              </a:spcBef>
              <a:spcAft>
                <a:spcPts val="1000"/>
              </a:spcAft>
            </a:pPr>
            <a:r>
              <a:rPr lang="en-US" sz="1600">
                <a:effectLst/>
                <a:latin typeface="Calibri"/>
                <a:ea typeface="Calibri"/>
                <a:cs typeface="Times New Roman"/>
              </a:rPr>
              <a:t>One Sample</a:t>
            </a:r>
          </a:p>
        </p:txBody>
      </p:sp>
      <p:sp>
        <p:nvSpPr>
          <p:cNvPr id="6" name="Text Box 3"/>
          <p:cNvSpPr txBox="1">
            <a:spLocks noChangeArrowheads="1"/>
          </p:cNvSpPr>
          <p:nvPr/>
        </p:nvSpPr>
        <p:spPr bwMode="auto">
          <a:xfrm>
            <a:off x="3080016" y="4101999"/>
            <a:ext cx="1786223" cy="559986"/>
          </a:xfrm>
          <a:prstGeom prst="rect">
            <a:avLst/>
          </a:prstGeom>
          <a:solidFill>
            <a:schemeClr val="accent1">
              <a:lumMod val="40000"/>
              <a:lumOff val="60000"/>
            </a:schemeClr>
          </a:solidFill>
          <a:ln w="9525">
            <a:solidFill>
              <a:srgbClr val="000000"/>
            </a:solidFill>
            <a:miter lim="800000"/>
            <a:headEnd/>
            <a:tailEnd/>
          </a:ln>
        </p:spPr>
        <p:txBody>
          <a:bodyPr rot="0" vert="horz" wrap="square" lIns="91440" tIns="45720" rIns="91440" bIns="45720" anchor="ctr" anchorCtr="0">
            <a:noAutofit/>
          </a:bodyPr>
          <a:lstStyle/>
          <a:p>
            <a:pPr marL="0" marR="0" algn="ctr">
              <a:lnSpc>
                <a:spcPct val="115000"/>
              </a:lnSpc>
              <a:spcBef>
                <a:spcPts val="0"/>
              </a:spcBef>
              <a:spcAft>
                <a:spcPts val="1000"/>
              </a:spcAft>
            </a:pPr>
            <a:r>
              <a:rPr lang="en-US" sz="1600">
                <a:effectLst/>
                <a:latin typeface="Calibri"/>
                <a:ea typeface="Calibri"/>
                <a:cs typeface="Times New Roman"/>
              </a:rPr>
              <a:t>Two Samples</a:t>
            </a:r>
          </a:p>
        </p:txBody>
      </p:sp>
      <p:sp>
        <p:nvSpPr>
          <p:cNvPr id="7" name="Text Box 4"/>
          <p:cNvSpPr txBox="1">
            <a:spLocks noChangeArrowheads="1"/>
          </p:cNvSpPr>
          <p:nvPr/>
        </p:nvSpPr>
        <p:spPr bwMode="auto">
          <a:xfrm>
            <a:off x="6096000" y="3484616"/>
            <a:ext cx="1737815" cy="617383"/>
          </a:xfrm>
          <a:prstGeom prst="rect">
            <a:avLst/>
          </a:prstGeom>
          <a:solidFill>
            <a:schemeClr val="accent6">
              <a:lumMod val="60000"/>
              <a:lumOff val="40000"/>
            </a:schemeClr>
          </a:solidFill>
          <a:ln w="9525">
            <a:solidFill>
              <a:srgbClr val="000000"/>
            </a:solidFill>
            <a:miter lim="800000"/>
            <a:headEnd/>
            <a:tailEnd/>
          </a:ln>
        </p:spPr>
        <p:txBody>
          <a:bodyPr rot="0" vert="horz" wrap="square" lIns="91440" tIns="45720" rIns="91440" bIns="45720" anchor="ctr" anchorCtr="0">
            <a:noAutofit/>
          </a:bodyPr>
          <a:lstStyle/>
          <a:p>
            <a:pPr marL="0" marR="0" algn="ctr">
              <a:spcBef>
                <a:spcPts val="0"/>
              </a:spcBef>
              <a:spcAft>
                <a:spcPts val="1000"/>
              </a:spcAft>
            </a:pPr>
            <a:r>
              <a:rPr lang="en-US" sz="1600" dirty="0">
                <a:effectLst/>
                <a:latin typeface="Calibri"/>
                <a:ea typeface="Calibri"/>
                <a:cs typeface="Times New Roman"/>
              </a:rPr>
              <a:t>Independent Samples</a:t>
            </a:r>
          </a:p>
        </p:txBody>
      </p:sp>
      <p:sp>
        <p:nvSpPr>
          <p:cNvPr id="9" name="Text Box 6"/>
          <p:cNvSpPr txBox="1">
            <a:spLocks noChangeArrowheads="1"/>
          </p:cNvSpPr>
          <p:nvPr/>
        </p:nvSpPr>
        <p:spPr bwMode="auto">
          <a:xfrm>
            <a:off x="6095999" y="1423761"/>
            <a:ext cx="1703288" cy="561257"/>
          </a:xfrm>
          <a:prstGeom prst="rect">
            <a:avLst/>
          </a:prstGeom>
          <a:solidFill>
            <a:schemeClr val="accent6">
              <a:lumMod val="60000"/>
              <a:lumOff val="40000"/>
            </a:schemeClr>
          </a:solidFill>
          <a:ln w="9525">
            <a:solidFill>
              <a:srgbClr val="000000"/>
            </a:solidFill>
            <a:miter lim="800000"/>
            <a:headEnd/>
            <a:tailEnd/>
          </a:ln>
        </p:spPr>
        <p:txBody>
          <a:bodyPr rot="0" vert="horz" wrap="square" lIns="91440" tIns="45720" rIns="91440" bIns="45720" anchor="ctr" anchorCtr="0">
            <a:noAutofit/>
          </a:bodyPr>
          <a:lstStyle/>
          <a:p>
            <a:pPr marL="0" marR="0" algn="ctr">
              <a:spcBef>
                <a:spcPts val="0"/>
              </a:spcBef>
              <a:spcAft>
                <a:spcPts val="1000"/>
              </a:spcAft>
            </a:pPr>
            <a:r>
              <a:rPr lang="en-US" sz="1600" dirty="0">
                <a:effectLst/>
                <a:latin typeface="Calibri"/>
                <a:ea typeface="Calibri"/>
                <a:cs typeface="Times New Roman"/>
              </a:rPr>
              <a:t>One sample z-test</a:t>
            </a:r>
          </a:p>
        </p:txBody>
      </p:sp>
      <p:sp>
        <p:nvSpPr>
          <p:cNvPr id="10" name="Text Box 7"/>
          <p:cNvSpPr txBox="1">
            <a:spLocks noChangeArrowheads="1"/>
          </p:cNvSpPr>
          <p:nvPr/>
        </p:nvSpPr>
        <p:spPr bwMode="auto">
          <a:xfrm>
            <a:off x="6096000" y="5166514"/>
            <a:ext cx="1737815" cy="561257"/>
          </a:xfrm>
          <a:prstGeom prst="rect">
            <a:avLst/>
          </a:prstGeom>
          <a:solidFill>
            <a:schemeClr val="accent6">
              <a:lumMod val="60000"/>
              <a:lumOff val="40000"/>
            </a:schemeClr>
          </a:solidFill>
          <a:ln w="9525">
            <a:solidFill>
              <a:srgbClr val="000000"/>
            </a:solidFill>
            <a:miter lim="800000"/>
            <a:headEnd/>
            <a:tailEnd/>
          </a:ln>
        </p:spPr>
        <p:txBody>
          <a:bodyPr rot="0" vert="horz" wrap="square" lIns="91440" tIns="45720" rIns="91440" bIns="45720" anchor="ctr" anchorCtr="0">
            <a:noAutofit/>
          </a:bodyPr>
          <a:lstStyle/>
          <a:p>
            <a:pPr marL="0" marR="0" algn="ctr">
              <a:spcBef>
                <a:spcPts val="0"/>
              </a:spcBef>
              <a:spcAft>
                <a:spcPts val="1000"/>
              </a:spcAft>
            </a:pPr>
            <a:r>
              <a:rPr lang="en-US" sz="1600">
                <a:effectLst/>
                <a:latin typeface="Calibri"/>
                <a:ea typeface="Calibri"/>
                <a:cs typeface="Times New Roman"/>
              </a:rPr>
              <a:t>Paired Samples</a:t>
            </a:r>
          </a:p>
        </p:txBody>
      </p:sp>
      <p:sp>
        <p:nvSpPr>
          <p:cNvPr id="11" name="Text Box 8"/>
          <p:cNvSpPr txBox="1">
            <a:spLocks noChangeArrowheads="1"/>
          </p:cNvSpPr>
          <p:nvPr/>
        </p:nvSpPr>
        <p:spPr bwMode="auto">
          <a:xfrm>
            <a:off x="9009479" y="5162242"/>
            <a:ext cx="1692248" cy="579177"/>
          </a:xfrm>
          <a:prstGeom prst="rect">
            <a:avLst/>
          </a:prstGeom>
          <a:solidFill>
            <a:srgbClr val="99FFCC"/>
          </a:solidFill>
          <a:ln w="9525">
            <a:solidFill>
              <a:srgbClr val="000000"/>
            </a:solidFill>
            <a:miter lim="800000"/>
            <a:headEnd/>
            <a:tailEnd/>
          </a:ln>
        </p:spPr>
        <p:txBody>
          <a:bodyPr rot="0" vert="horz" wrap="square" lIns="91440" tIns="45720" rIns="91440" bIns="45720" anchor="ctr" anchorCtr="0">
            <a:noAutofit/>
          </a:bodyPr>
          <a:lstStyle/>
          <a:p>
            <a:pPr marL="0" marR="0" algn="ctr">
              <a:lnSpc>
                <a:spcPct val="115000"/>
              </a:lnSpc>
              <a:spcBef>
                <a:spcPts val="0"/>
              </a:spcBef>
              <a:spcAft>
                <a:spcPts val="1000"/>
              </a:spcAft>
            </a:pPr>
            <a:r>
              <a:rPr lang="en-US" sz="1600">
                <a:effectLst/>
                <a:latin typeface="Calibri"/>
                <a:ea typeface="Calibri"/>
                <a:cs typeface="Times New Roman"/>
              </a:rPr>
              <a:t>Paired t-test</a:t>
            </a:r>
          </a:p>
        </p:txBody>
      </p:sp>
      <p:sp>
        <p:nvSpPr>
          <p:cNvPr id="13" name="Text Box 10"/>
          <p:cNvSpPr txBox="1">
            <a:spLocks noChangeArrowheads="1"/>
          </p:cNvSpPr>
          <p:nvPr/>
        </p:nvSpPr>
        <p:spPr bwMode="auto">
          <a:xfrm>
            <a:off x="9009479" y="2958905"/>
            <a:ext cx="1692248" cy="654053"/>
          </a:xfrm>
          <a:prstGeom prst="rect">
            <a:avLst/>
          </a:prstGeom>
          <a:solidFill>
            <a:srgbClr val="99FFCC"/>
          </a:solidFill>
          <a:ln w="9525">
            <a:solidFill>
              <a:srgbClr val="000000"/>
            </a:solidFill>
            <a:miter lim="800000"/>
            <a:headEnd/>
            <a:tailEnd/>
          </a:ln>
        </p:spPr>
        <p:txBody>
          <a:bodyPr rot="0" vert="horz" wrap="square" lIns="91440" tIns="45720" rIns="91440" bIns="45720" anchor="ctr" anchorCtr="0">
            <a:noAutofit/>
          </a:bodyPr>
          <a:lstStyle/>
          <a:p>
            <a:pPr marL="0" marR="0" algn="ctr">
              <a:lnSpc>
                <a:spcPct val="115000"/>
              </a:lnSpc>
              <a:spcBef>
                <a:spcPts val="0"/>
              </a:spcBef>
              <a:spcAft>
                <a:spcPts val="1000"/>
              </a:spcAft>
            </a:pPr>
            <a:r>
              <a:rPr lang="en-US" sz="1600" dirty="0">
                <a:effectLst/>
                <a:latin typeface="Calibri"/>
                <a:ea typeface="Calibri"/>
                <a:cs typeface="Times New Roman"/>
              </a:rPr>
              <a:t>Two sample z-test</a:t>
            </a:r>
          </a:p>
        </p:txBody>
      </p:sp>
      <p:sp>
        <p:nvSpPr>
          <p:cNvPr id="23" name="Rectangle 20"/>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24" name="Text Box 10"/>
          <p:cNvSpPr txBox="1">
            <a:spLocks noChangeArrowheads="1"/>
          </p:cNvSpPr>
          <p:nvPr/>
        </p:nvSpPr>
        <p:spPr bwMode="auto">
          <a:xfrm>
            <a:off x="9009479" y="4007932"/>
            <a:ext cx="1692248" cy="654053"/>
          </a:xfrm>
          <a:prstGeom prst="rect">
            <a:avLst/>
          </a:prstGeom>
          <a:solidFill>
            <a:srgbClr val="99FFCC"/>
          </a:solidFill>
          <a:ln w="9525">
            <a:solidFill>
              <a:srgbClr val="000000"/>
            </a:solidFill>
            <a:miter lim="800000"/>
            <a:headEnd/>
            <a:tailEnd/>
          </a:ln>
        </p:spPr>
        <p:txBody>
          <a:bodyPr rot="0" vert="horz" wrap="square" lIns="91440" tIns="45720" rIns="91440" bIns="45720" anchor="ctr" anchorCtr="0">
            <a:noAutofit/>
          </a:bodyPr>
          <a:lstStyle/>
          <a:p>
            <a:pPr marL="0" marR="0" algn="ctr">
              <a:lnSpc>
                <a:spcPct val="115000"/>
              </a:lnSpc>
              <a:spcBef>
                <a:spcPts val="0"/>
              </a:spcBef>
              <a:spcAft>
                <a:spcPts val="1000"/>
              </a:spcAft>
            </a:pPr>
            <a:r>
              <a:rPr lang="en-US" sz="1600" dirty="0">
                <a:effectLst/>
                <a:latin typeface="Calibri"/>
                <a:ea typeface="Calibri"/>
                <a:cs typeface="Times New Roman"/>
              </a:rPr>
              <a:t>Two sample t-test</a:t>
            </a:r>
          </a:p>
        </p:txBody>
      </p:sp>
      <p:cxnSp>
        <p:nvCxnSpPr>
          <p:cNvPr id="26" name="Elbow Connector 25"/>
          <p:cNvCxnSpPr>
            <a:stCxn id="4" idx="3"/>
            <a:endCxn id="6" idx="1"/>
          </p:cNvCxnSpPr>
          <p:nvPr/>
        </p:nvCxnSpPr>
        <p:spPr>
          <a:xfrm>
            <a:off x="2238233" y="3337843"/>
            <a:ext cx="841783" cy="1044149"/>
          </a:xfrm>
          <a:prstGeom prst="bentConnector3">
            <a:avLst>
              <a:gd name="adj1" fmla="val 50000"/>
            </a:avLst>
          </a:prstGeom>
        </p:spPr>
        <p:style>
          <a:lnRef idx="1">
            <a:schemeClr val="accent1"/>
          </a:lnRef>
          <a:fillRef idx="0">
            <a:schemeClr val="accent1"/>
          </a:fillRef>
          <a:effectRef idx="0">
            <a:schemeClr val="accent1"/>
          </a:effectRef>
          <a:fontRef idx="minor">
            <a:schemeClr val="tx1"/>
          </a:fontRef>
        </p:style>
      </p:cxnSp>
      <p:cxnSp>
        <p:nvCxnSpPr>
          <p:cNvPr id="29" name="Elbow Connector 28"/>
          <p:cNvCxnSpPr>
            <a:stCxn id="4" idx="3"/>
            <a:endCxn id="5" idx="1"/>
          </p:cNvCxnSpPr>
          <p:nvPr/>
        </p:nvCxnSpPr>
        <p:spPr>
          <a:xfrm flipV="1">
            <a:off x="2238233" y="2194522"/>
            <a:ext cx="841783" cy="1143321"/>
          </a:xfrm>
          <a:prstGeom prst="bentConnector3">
            <a:avLst>
              <a:gd name="adj1" fmla="val 50000"/>
            </a:avLst>
          </a:prstGeom>
        </p:spPr>
        <p:style>
          <a:lnRef idx="1">
            <a:schemeClr val="accent1"/>
          </a:lnRef>
          <a:fillRef idx="0">
            <a:schemeClr val="accent1"/>
          </a:fillRef>
          <a:effectRef idx="0">
            <a:schemeClr val="accent1"/>
          </a:effectRef>
          <a:fontRef idx="minor">
            <a:schemeClr val="tx1"/>
          </a:fontRef>
        </p:style>
      </p:cxnSp>
      <p:sp>
        <p:nvSpPr>
          <p:cNvPr id="32" name="Text Box 6"/>
          <p:cNvSpPr txBox="1">
            <a:spLocks noChangeArrowheads="1"/>
          </p:cNvSpPr>
          <p:nvPr/>
        </p:nvSpPr>
        <p:spPr bwMode="auto">
          <a:xfrm>
            <a:off x="6095999" y="2355434"/>
            <a:ext cx="1703288" cy="561257"/>
          </a:xfrm>
          <a:prstGeom prst="rect">
            <a:avLst/>
          </a:prstGeom>
          <a:solidFill>
            <a:schemeClr val="accent6">
              <a:lumMod val="60000"/>
              <a:lumOff val="40000"/>
            </a:schemeClr>
          </a:solidFill>
          <a:ln w="9525">
            <a:solidFill>
              <a:srgbClr val="000000"/>
            </a:solidFill>
            <a:miter lim="800000"/>
            <a:headEnd/>
            <a:tailEnd/>
          </a:ln>
        </p:spPr>
        <p:txBody>
          <a:bodyPr rot="0" vert="horz" wrap="square" lIns="91440" tIns="45720" rIns="91440" bIns="45720" anchor="ctr" anchorCtr="0">
            <a:noAutofit/>
          </a:bodyPr>
          <a:lstStyle/>
          <a:p>
            <a:pPr marL="0" marR="0" algn="ctr">
              <a:spcBef>
                <a:spcPts val="0"/>
              </a:spcBef>
              <a:spcAft>
                <a:spcPts val="1000"/>
              </a:spcAft>
            </a:pPr>
            <a:r>
              <a:rPr lang="en-US" sz="1600" dirty="0">
                <a:effectLst/>
                <a:latin typeface="Calibri"/>
                <a:ea typeface="Calibri"/>
                <a:cs typeface="Times New Roman"/>
              </a:rPr>
              <a:t>One sample t-test</a:t>
            </a:r>
          </a:p>
        </p:txBody>
      </p:sp>
      <p:cxnSp>
        <p:nvCxnSpPr>
          <p:cNvPr id="34" name="Elbow Connector 33"/>
          <p:cNvCxnSpPr>
            <a:stCxn id="5" idx="3"/>
            <a:endCxn id="9" idx="1"/>
          </p:cNvCxnSpPr>
          <p:nvPr/>
        </p:nvCxnSpPr>
        <p:spPr>
          <a:xfrm flipV="1">
            <a:off x="4866239" y="1704390"/>
            <a:ext cx="1229760" cy="490132"/>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36" name="Elbow Connector 35"/>
          <p:cNvCxnSpPr>
            <a:cxnSpLocks/>
            <a:stCxn id="5" idx="3"/>
            <a:endCxn id="32" idx="1"/>
          </p:cNvCxnSpPr>
          <p:nvPr/>
        </p:nvCxnSpPr>
        <p:spPr>
          <a:xfrm>
            <a:off x="4866239" y="2194522"/>
            <a:ext cx="1229760" cy="441541"/>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39" name="Elbow Connector 38"/>
          <p:cNvCxnSpPr>
            <a:stCxn id="6" idx="3"/>
            <a:endCxn id="7" idx="1"/>
          </p:cNvCxnSpPr>
          <p:nvPr/>
        </p:nvCxnSpPr>
        <p:spPr>
          <a:xfrm flipV="1">
            <a:off x="4866239" y="3793308"/>
            <a:ext cx="1229761" cy="588684"/>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41" name="Elbow Connector 40"/>
          <p:cNvCxnSpPr>
            <a:stCxn id="6" idx="3"/>
            <a:endCxn id="10" idx="1"/>
          </p:cNvCxnSpPr>
          <p:nvPr/>
        </p:nvCxnSpPr>
        <p:spPr>
          <a:xfrm>
            <a:off x="4866239" y="4381992"/>
            <a:ext cx="1229761" cy="1065151"/>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43" name="Elbow Connector 42"/>
          <p:cNvCxnSpPr>
            <a:stCxn id="7" idx="3"/>
            <a:endCxn id="13" idx="1"/>
          </p:cNvCxnSpPr>
          <p:nvPr/>
        </p:nvCxnSpPr>
        <p:spPr>
          <a:xfrm flipV="1">
            <a:off x="7833815" y="3285932"/>
            <a:ext cx="1175664" cy="507376"/>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45" name="Elbow Connector 44"/>
          <p:cNvCxnSpPr>
            <a:stCxn id="7" idx="3"/>
            <a:endCxn id="24" idx="1"/>
          </p:cNvCxnSpPr>
          <p:nvPr/>
        </p:nvCxnSpPr>
        <p:spPr>
          <a:xfrm>
            <a:off x="7833815" y="3793308"/>
            <a:ext cx="1175664" cy="541651"/>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47" name="Straight Connector 46"/>
          <p:cNvCxnSpPr>
            <a:stCxn id="10" idx="3"/>
            <a:endCxn id="11" idx="1"/>
          </p:cNvCxnSpPr>
          <p:nvPr/>
        </p:nvCxnSpPr>
        <p:spPr>
          <a:xfrm>
            <a:off x="7833815" y="5447143"/>
            <a:ext cx="1175664" cy="4688"/>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4174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20000"/>
          </a:bodyPr>
          <a:lstStyle/>
          <a:p>
            <a:r>
              <a:rPr lang="en-US" dirty="0"/>
              <a:t>“z-test” vs “t-test”</a:t>
            </a:r>
          </a:p>
        </p:txBody>
      </p:sp>
      <p:sp>
        <p:nvSpPr>
          <p:cNvPr id="4" name="TextBox 3"/>
          <p:cNvSpPr txBox="1"/>
          <p:nvPr/>
        </p:nvSpPr>
        <p:spPr>
          <a:xfrm>
            <a:off x="4500350" y="1050566"/>
            <a:ext cx="2514600" cy="400110"/>
          </a:xfrm>
          <a:prstGeom prst="rect">
            <a:avLst/>
          </a:prstGeom>
          <a:solidFill>
            <a:srgbClr val="E67A5C"/>
          </a:solidFill>
          <a:ln>
            <a:solidFill>
              <a:schemeClr val="tx1"/>
            </a:solidFill>
          </a:ln>
        </p:spPr>
        <p:txBody>
          <a:bodyPr wrap="square" rtlCol="0">
            <a:spAutoFit/>
          </a:bodyPr>
          <a:lstStyle/>
          <a:p>
            <a:pPr algn="ctr"/>
            <a:r>
              <a:rPr lang="en-US" sz="2000" dirty="0"/>
              <a:t>Is n large (n≥30)?</a:t>
            </a:r>
          </a:p>
        </p:txBody>
      </p:sp>
      <p:sp>
        <p:nvSpPr>
          <p:cNvPr id="6" name="TextBox 5"/>
          <p:cNvSpPr txBox="1"/>
          <p:nvPr/>
        </p:nvSpPr>
        <p:spPr>
          <a:xfrm>
            <a:off x="1787234" y="1796579"/>
            <a:ext cx="1496291" cy="707886"/>
          </a:xfrm>
          <a:prstGeom prst="rect">
            <a:avLst/>
          </a:prstGeom>
          <a:solidFill>
            <a:srgbClr val="E67A5C"/>
          </a:solidFill>
          <a:ln>
            <a:solidFill>
              <a:schemeClr val="tx1"/>
            </a:solidFill>
          </a:ln>
        </p:spPr>
        <p:txBody>
          <a:bodyPr wrap="square" rtlCol="0" anchor="ctr">
            <a:spAutoFit/>
          </a:bodyPr>
          <a:lstStyle/>
          <a:p>
            <a:pPr algn="ctr"/>
            <a:r>
              <a:rPr lang="en-US" sz="2000" dirty="0"/>
              <a:t>Is </a:t>
            </a:r>
            <a:r>
              <a:rPr lang="el-GR" sz="2000" dirty="0"/>
              <a:t>σ</a:t>
            </a:r>
            <a:r>
              <a:rPr lang="en-US" sz="2000" dirty="0"/>
              <a:t> known?</a:t>
            </a:r>
          </a:p>
        </p:txBody>
      </p:sp>
      <p:sp>
        <p:nvSpPr>
          <p:cNvPr id="7" name="TextBox 6"/>
          <p:cNvSpPr txBox="1"/>
          <p:nvPr/>
        </p:nvSpPr>
        <p:spPr>
          <a:xfrm>
            <a:off x="2015836" y="4931982"/>
            <a:ext cx="1600200" cy="923330"/>
          </a:xfrm>
          <a:prstGeom prst="rect">
            <a:avLst/>
          </a:prstGeom>
          <a:solidFill>
            <a:srgbClr val="92D050"/>
          </a:solidFill>
          <a:ln>
            <a:solidFill>
              <a:schemeClr val="tx1"/>
            </a:solidFill>
          </a:ln>
        </p:spPr>
        <p:txBody>
          <a:bodyPr wrap="square" rtlCol="0" anchor="ctr">
            <a:spAutoFit/>
          </a:bodyPr>
          <a:lstStyle/>
          <a:p>
            <a:pPr algn="ctr"/>
            <a:endParaRPr lang="en-US" dirty="0"/>
          </a:p>
          <a:p>
            <a:pPr algn="ctr"/>
            <a:r>
              <a:rPr lang="en-US" dirty="0"/>
              <a:t>Use z-test</a:t>
            </a:r>
          </a:p>
          <a:p>
            <a:pPr algn="ctr"/>
            <a:endParaRPr lang="en-US" dirty="0"/>
          </a:p>
        </p:txBody>
      </p:sp>
      <p:sp>
        <p:nvSpPr>
          <p:cNvPr id="10" name="TextBox 9"/>
          <p:cNvSpPr txBox="1"/>
          <p:nvPr/>
        </p:nvSpPr>
        <p:spPr>
          <a:xfrm>
            <a:off x="7804658" y="1726241"/>
            <a:ext cx="3272051" cy="707886"/>
          </a:xfrm>
          <a:prstGeom prst="rect">
            <a:avLst/>
          </a:prstGeom>
          <a:solidFill>
            <a:srgbClr val="E67A5C"/>
          </a:solidFill>
          <a:ln>
            <a:solidFill>
              <a:schemeClr val="tx1"/>
            </a:solidFill>
          </a:ln>
        </p:spPr>
        <p:txBody>
          <a:bodyPr wrap="square" rtlCol="0" anchor="ctr">
            <a:spAutoFit/>
          </a:bodyPr>
          <a:lstStyle/>
          <a:p>
            <a:pPr algn="ctr"/>
            <a:r>
              <a:rPr lang="en-US" sz="2000" dirty="0"/>
              <a:t>Is the population approximately normal?</a:t>
            </a:r>
          </a:p>
        </p:txBody>
      </p:sp>
      <p:sp>
        <p:nvSpPr>
          <p:cNvPr id="11" name="TextBox 10"/>
          <p:cNvSpPr txBox="1"/>
          <p:nvPr/>
        </p:nvSpPr>
        <p:spPr>
          <a:xfrm>
            <a:off x="6355811" y="2821118"/>
            <a:ext cx="1496291" cy="707886"/>
          </a:xfrm>
          <a:prstGeom prst="rect">
            <a:avLst/>
          </a:prstGeom>
          <a:solidFill>
            <a:srgbClr val="E67A5C"/>
          </a:solidFill>
          <a:ln>
            <a:solidFill>
              <a:schemeClr val="tx1"/>
            </a:solidFill>
          </a:ln>
        </p:spPr>
        <p:txBody>
          <a:bodyPr wrap="square" rtlCol="0" anchor="ctr">
            <a:spAutoFit/>
          </a:bodyPr>
          <a:lstStyle/>
          <a:p>
            <a:pPr algn="ctr"/>
            <a:r>
              <a:rPr lang="en-US" sz="2000" dirty="0"/>
              <a:t>Is </a:t>
            </a:r>
            <a:r>
              <a:rPr lang="el-GR" sz="2000" dirty="0"/>
              <a:t>σ</a:t>
            </a:r>
            <a:r>
              <a:rPr lang="en-US" sz="2000" dirty="0"/>
              <a:t> known?</a:t>
            </a:r>
          </a:p>
        </p:txBody>
      </p:sp>
      <p:sp>
        <p:nvSpPr>
          <p:cNvPr id="13" name="TextBox 12"/>
          <p:cNvSpPr txBox="1"/>
          <p:nvPr/>
        </p:nvSpPr>
        <p:spPr>
          <a:xfrm>
            <a:off x="4291987" y="4973185"/>
            <a:ext cx="1600200" cy="923330"/>
          </a:xfrm>
          <a:prstGeom prst="rect">
            <a:avLst/>
          </a:prstGeom>
          <a:solidFill>
            <a:srgbClr val="92D050"/>
          </a:solidFill>
          <a:ln>
            <a:solidFill>
              <a:schemeClr val="tx1"/>
            </a:solidFill>
          </a:ln>
        </p:spPr>
        <p:txBody>
          <a:bodyPr wrap="square" rtlCol="0">
            <a:spAutoFit/>
          </a:bodyPr>
          <a:lstStyle/>
          <a:p>
            <a:pPr algn="ctr"/>
            <a:r>
              <a:rPr lang="en-US" dirty="0"/>
              <a:t>Use z-test: replace </a:t>
            </a:r>
            <a:r>
              <a:rPr lang="el-GR" dirty="0"/>
              <a:t>σ</a:t>
            </a:r>
            <a:r>
              <a:rPr lang="en-US" dirty="0"/>
              <a:t> with s</a:t>
            </a:r>
          </a:p>
        </p:txBody>
      </p:sp>
      <p:sp>
        <p:nvSpPr>
          <p:cNvPr id="15" name="TextBox 14"/>
          <p:cNvSpPr txBox="1"/>
          <p:nvPr/>
        </p:nvSpPr>
        <p:spPr>
          <a:xfrm>
            <a:off x="6335133" y="4931981"/>
            <a:ext cx="1600200" cy="923330"/>
          </a:xfrm>
          <a:prstGeom prst="rect">
            <a:avLst/>
          </a:prstGeom>
          <a:solidFill>
            <a:schemeClr val="accent1">
              <a:lumMod val="20000"/>
              <a:lumOff val="80000"/>
            </a:schemeClr>
          </a:solidFill>
          <a:ln>
            <a:solidFill>
              <a:schemeClr val="tx1"/>
            </a:solidFill>
          </a:ln>
        </p:spPr>
        <p:txBody>
          <a:bodyPr wrap="square" rtlCol="0">
            <a:spAutoFit/>
          </a:bodyPr>
          <a:lstStyle/>
          <a:p>
            <a:pPr algn="ctr"/>
            <a:r>
              <a:rPr lang="en-US" dirty="0"/>
              <a:t>Use t-test:</a:t>
            </a:r>
          </a:p>
          <a:p>
            <a:pPr algn="ctr"/>
            <a:r>
              <a:rPr lang="en-US" dirty="0"/>
              <a:t>replace </a:t>
            </a:r>
            <a:r>
              <a:rPr lang="el-GR" dirty="0"/>
              <a:t>σ</a:t>
            </a:r>
            <a:r>
              <a:rPr lang="en-US" dirty="0"/>
              <a:t> with s</a:t>
            </a:r>
          </a:p>
        </p:txBody>
      </p:sp>
      <p:sp>
        <p:nvSpPr>
          <p:cNvPr id="16" name="TextBox 15"/>
          <p:cNvSpPr txBox="1"/>
          <p:nvPr/>
        </p:nvSpPr>
        <p:spPr>
          <a:xfrm>
            <a:off x="9476509" y="4948843"/>
            <a:ext cx="1600200" cy="923330"/>
          </a:xfrm>
          <a:prstGeom prst="rect">
            <a:avLst/>
          </a:prstGeom>
          <a:solidFill>
            <a:srgbClr val="FFFF00"/>
          </a:solidFill>
          <a:ln>
            <a:solidFill>
              <a:schemeClr val="tx1"/>
            </a:solidFill>
          </a:ln>
        </p:spPr>
        <p:txBody>
          <a:bodyPr wrap="square" rtlCol="0">
            <a:spAutoFit/>
          </a:bodyPr>
          <a:lstStyle/>
          <a:p>
            <a:pPr algn="ctr"/>
            <a:r>
              <a:rPr lang="en-US" dirty="0"/>
              <a:t>Use non-parametric test</a:t>
            </a:r>
            <a:endParaRPr lang="en-US" sz="2000" dirty="0"/>
          </a:p>
        </p:txBody>
      </p:sp>
      <p:cxnSp>
        <p:nvCxnSpPr>
          <p:cNvPr id="20" name="Elbow Connector 19"/>
          <p:cNvCxnSpPr/>
          <p:nvPr/>
        </p:nvCxnSpPr>
        <p:spPr>
          <a:xfrm rot="10800000" flipV="1">
            <a:off x="2535380" y="1235149"/>
            <a:ext cx="1964970" cy="545958"/>
          </a:xfrm>
          <a:prstGeom prst="bentConnector2">
            <a:avLst/>
          </a:prstGeom>
          <a:ln w="4762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5" name="Elbow Connector 24"/>
          <p:cNvCxnSpPr>
            <a:stCxn id="4" idx="3"/>
            <a:endCxn id="10" idx="0"/>
          </p:cNvCxnSpPr>
          <p:nvPr/>
        </p:nvCxnSpPr>
        <p:spPr>
          <a:xfrm>
            <a:off x="7014950" y="1250621"/>
            <a:ext cx="2425734" cy="475620"/>
          </a:xfrm>
          <a:prstGeom prst="bentConnector2">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a:off x="3274747" y="848819"/>
            <a:ext cx="1148861" cy="400110"/>
          </a:xfrm>
          <a:prstGeom prst="rect">
            <a:avLst/>
          </a:prstGeom>
          <a:noFill/>
          <a:ln w="47625">
            <a:noFill/>
          </a:ln>
        </p:spPr>
        <p:txBody>
          <a:bodyPr wrap="square" rtlCol="0">
            <a:spAutoFit/>
          </a:bodyPr>
          <a:lstStyle/>
          <a:p>
            <a:r>
              <a:rPr lang="en-US" sz="2000" dirty="0"/>
              <a:t>Yes</a:t>
            </a:r>
          </a:p>
        </p:txBody>
      </p:sp>
      <p:sp>
        <p:nvSpPr>
          <p:cNvPr id="29" name="TextBox 28"/>
          <p:cNvSpPr txBox="1"/>
          <p:nvPr/>
        </p:nvSpPr>
        <p:spPr>
          <a:xfrm>
            <a:off x="7804658" y="858484"/>
            <a:ext cx="1032694" cy="400110"/>
          </a:xfrm>
          <a:prstGeom prst="rect">
            <a:avLst/>
          </a:prstGeom>
          <a:noFill/>
        </p:spPr>
        <p:txBody>
          <a:bodyPr wrap="square" rtlCol="0">
            <a:spAutoFit/>
          </a:bodyPr>
          <a:lstStyle/>
          <a:p>
            <a:r>
              <a:rPr lang="en-US" sz="2000" dirty="0"/>
              <a:t>No</a:t>
            </a:r>
          </a:p>
        </p:txBody>
      </p:sp>
      <p:cxnSp>
        <p:nvCxnSpPr>
          <p:cNvPr id="31" name="Elbow Connector 30"/>
          <p:cNvCxnSpPr>
            <a:stCxn id="6" idx="1"/>
            <a:endCxn id="7" idx="1"/>
          </p:cNvCxnSpPr>
          <p:nvPr/>
        </p:nvCxnSpPr>
        <p:spPr>
          <a:xfrm rot="10800000" flipH="1" flipV="1">
            <a:off x="1787234" y="2150521"/>
            <a:ext cx="228602" cy="3243125"/>
          </a:xfrm>
          <a:prstGeom prst="bentConnector3">
            <a:avLst>
              <a:gd name="adj1" fmla="val -183580"/>
            </a:avLst>
          </a:prstGeom>
          <a:ln w="4762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0" name="Elbow Connector 39"/>
          <p:cNvCxnSpPr>
            <a:stCxn id="6" idx="3"/>
          </p:cNvCxnSpPr>
          <p:nvPr/>
        </p:nvCxnSpPr>
        <p:spPr>
          <a:xfrm>
            <a:off x="3283525" y="2150522"/>
            <a:ext cx="1808562" cy="2822664"/>
          </a:xfrm>
          <a:prstGeom prst="bentConnector2">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2" name="Elbow Connector 41"/>
          <p:cNvCxnSpPr>
            <a:stCxn id="10" idx="1"/>
            <a:endCxn id="11" idx="0"/>
          </p:cNvCxnSpPr>
          <p:nvPr/>
        </p:nvCxnSpPr>
        <p:spPr>
          <a:xfrm rot="10800000" flipV="1">
            <a:off x="7103958" y="2080184"/>
            <a:ext cx="700701" cy="740934"/>
          </a:xfrm>
          <a:prstGeom prst="bentConnector2">
            <a:avLst/>
          </a:prstGeom>
          <a:ln w="4762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9" name="Elbow Connector 48"/>
          <p:cNvCxnSpPr>
            <a:stCxn id="10" idx="3"/>
            <a:endCxn id="16" idx="3"/>
          </p:cNvCxnSpPr>
          <p:nvPr/>
        </p:nvCxnSpPr>
        <p:spPr>
          <a:xfrm>
            <a:off x="11076709" y="2080184"/>
            <a:ext cx="12700" cy="3330324"/>
          </a:xfrm>
          <a:prstGeom prst="bentConnector3">
            <a:avLst>
              <a:gd name="adj1" fmla="val 3519402"/>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55" name="TextBox 54"/>
          <p:cNvSpPr txBox="1"/>
          <p:nvPr/>
        </p:nvSpPr>
        <p:spPr>
          <a:xfrm>
            <a:off x="11118362" y="1723976"/>
            <a:ext cx="1032694" cy="400110"/>
          </a:xfrm>
          <a:prstGeom prst="rect">
            <a:avLst/>
          </a:prstGeom>
          <a:noFill/>
        </p:spPr>
        <p:txBody>
          <a:bodyPr wrap="square" rtlCol="0">
            <a:spAutoFit/>
          </a:bodyPr>
          <a:lstStyle/>
          <a:p>
            <a:r>
              <a:rPr lang="en-US" sz="2000" dirty="0"/>
              <a:t>No</a:t>
            </a:r>
          </a:p>
        </p:txBody>
      </p:sp>
      <p:sp>
        <p:nvSpPr>
          <p:cNvPr id="57" name="TextBox 56"/>
          <p:cNvSpPr txBox="1"/>
          <p:nvPr/>
        </p:nvSpPr>
        <p:spPr>
          <a:xfrm>
            <a:off x="7096838" y="1696680"/>
            <a:ext cx="907226" cy="400110"/>
          </a:xfrm>
          <a:prstGeom prst="rect">
            <a:avLst/>
          </a:prstGeom>
          <a:noFill/>
        </p:spPr>
        <p:txBody>
          <a:bodyPr wrap="square" rtlCol="0">
            <a:spAutoFit/>
          </a:bodyPr>
          <a:lstStyle/>
          <a:p>
            <a:r>
              <a:rPr lang="en-US" sz="2000" dirty="0"/>
              <a:t>Yes</a:t>
            </a:r>
          </a:p>
        </p:txBody>
      </p:sp>
      <p:cxnSp>
        <p:nvCxnSpPr>
          <p:cNvPr id="59" name="Elbow Connector 58"/>
          <p:cNvCxnSpPr>
            <a:stCxn id="11" idx="1"/>
            <a:endCxn id="7" idx="0"/>
          </p:cNvCxnSpPr>
          <p:nvPr/>
        </p:nvCxnSpPr>
        <p:spPr>
          <a:xfrm rot="10800000" flipV="1">
            <a:off x="2815937" y="3175060"/>
            <a:ext cx="3539875" cy="1756921"/>
          </a:xfrm>
          <a:prstGeom prst="bentConnector2">
            <a:avLst/>
          </a:prstGeom>
          <a:ln w="4762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a:stCxn id="11" idx="2"/>
            <a:endCxn id="15" idx="0"/>
          </p:cNvCxnSpPr>
          <p:nvPr/>
        </p:nvCxnSpPr>
        <p:spPr>
          <a:xfrm>
            <a:off x="7103957" y="3529004"/>
            <a:ext cx="31276" cy="1402977"/>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63" name="TextBox 62"/>
          <p:cNvSpPr txBox="1"/>
          <p:nvPr/>
        </p:nvSpPr>
        <p:spPr>
          <a:xfrm>
            <a:off x="7163169" y="4030437"/>
            <a:ext cx="1032694" cy="400110"/>
          </a:xfrm>
          <a:prstGeom prst="rect">
            <a:avLst/>
          </a:prstGeom>
          <a:noFill/>
        </p:spPr>
        <p:txBody>
          <a:bodyPr wrap="square" rtlCol="0">
            <a:spAutoFit/>
          </a:bodyPr>
          <a:lstStyle/>
          <a:p>
            <a:r>
              <a:rPr lang="en-US" sz="2000" dirty="0"/>
              <a:t>No</a:t>
            </a:r>
          </a:p>
        </p:txBody>
      </p:sp>
      <p:sp>
        <p:nvSpPr>
          <p:cNvPr id="65" name="TextBox 64"/>
          <p:cNvSpPr txBox="1"/>
          <p:nvPr/>
        </p:nvSpPr>
        <p:spPr>
          <a:xfrm>
            <a:off x="5555652" y="2774950"/>
            <a:ext cx="1148861" cy="400110"/>
          </a:xfrm>
          <a:prstGeom prst="rect">
            <a:avLst/>
          </a:prstGeom>
          <a:noFill/>
        </p:spPr>
        <p:txBody>
          <a:bodyPr wrap="square" rtlCol="0">
            <a:spAutoFit/>
          </a:bodyPr>
          <a:lstStyle/>
          <a:p>
            <a:r>
              <a:rPr lang="en-US" sz="2000" dirty="0"/>
              <a:t>Yes</a:t>
            </a:r>
          </a:p>
        </p:txBody>
      </p:sp>
      <p:sp>
        <p:nvSpPr>
          <p:cNvPr id="66" name="TextBox 65"/>
          <p:cNvSpPr txBox="1"/>
          <p:nvPr/>
        </p:nvSpPr>
        <p:spPr>
          <a:xfrm>
            <a:off x="1201003" y="1752597"/>
            <a:ext cx="943254" cy="400110"/>
          </a:xfrm>
          <a:prstGeom prst="rect">
            <a:avLst/>
          </a:prstGeom>
          <a:noFill/>
        </p:spPr>
        <p:txBody>
          <a:bodyPr wrap="square" rtlCol="0">
            <a:spAutoFit/>
          </a:bodyPr>
          <a:lstStyle/>
          <a:p>
            <a:r>
              <a:rPr lang="en-US" sz="2000" dirty="0"/>
              <a:t>Yes</a:t>
            </a:r>
          </a:p>
        </p:txBody>
      </p:sp>
      <p:sp>
        <p:nvSpPr>
          <p:cNvPr id="68" name="TextBox 67"/>
          <p:cNvSpPr txBox="1"/>
          <p:nvPr/>
        </p:nvSpPr>
        <p:spPr>
          <a:xfrm>
            <a:off x="3775640" y="1750412"/>
            <a:ext cx="1032694" cy="400110"/>
          </a:xfrm>
          <a:prstGeom prst="rect">
            <a:avLst/>
          </a:prstGeom>
          <a:noFill/>
        </p:spPr>
        <p:txBody>
          <a:bodyPr wrap="square" rtlCol="0">
            <a:spAutoFit/>
          </a:bodyPr>
          <a:lstStyle/>
          <a:p>
            <a:r>
              <a:rPr lang="en-US" sz="2000" dirty="0"/>
              <a:t>No</a:t>
            </a:r>
          </a:p>
        </p:txBody>
      </p:sp>
    </p:spTree>
    <p:extLst>
      <p:ext uri="{BB962C8B-B14F-4D97-AF65-F5344CB8AC3E}">
        <p14:creationId xmlns:p14="http://schemas.microsoft.com/office/powerpoint/2010/main" val="19434860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163513" y="130175"/>
            <a:ext cx="8425851" cy="522288"/>
          </a:xfrm>
        </p:spPr>
        <p:txBody>
          <a:bodyPr>
            <a:normAutofit lnSpcReduction="10000"/>
          </a:bodyPr>
          <a:lstStyle/>
          <a:p>
            <a:r>
              <a:rPr lang="en-US" sz="3200" dirty="0"/>
              <a:t>t and standard normal distributions</a:t>
            </a:r>
          </a:p>
        </p:txBody>
      </p:sp>
      <p:pic>
        <p:nvPicPr>
          <p:cNvPr id="4" name="Content Placeholder 3"/>
          <p:cNvPicPr>
            <a:picLocks noGrp="1" noChangeAspect="1"/>
          </p:cNvPicPr>
          <p:nvPr>
            <p:ph sz="quarter" idx="11"/>
          </p:nvPr>
        </p:nvPicPr>
        <p:blipFill>
          <a:blip r:embed="rId2"/>
          <a:stretch>
            <a:fillRect/>
          </a:stretch>
        </p:blipFill>
        <p:spPr>
          <a:xfrm>
            <a:off x="2402281" y="780795"/>
            <a:ext cx="6535711" cy="5766129"/>
          </a:xfrm>
          <a:prstGeom prst="rect">
            <a:avLst/>
          </a:prstGeom>
        </p:spPr>
      </p:pic>
    </p:spTree>
    <p:extLst>
      <p:ext uri="{BB962C8B-B14F-4D97-AF65-F5344CB8AC3E}">
        <p14:creationId xmlns:p14="http://schemas.microsoft.com/office/powerpoint/2010/main" val="19427010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562D87B8-1390-4849-9709-15DD6E0D3204}"/>
              </a:ext>
            </a:extLst>
          </p:cNvPr>
          <p:cNvSpPr/>
          <p:nvPr/>
        </p:nvSpPr>
        <p:spPr>
          <a:xfrm>
            <a:off x="2894116" y="4783261"/>
            <a:ext cx="7084380" cy="163121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 Placeholder 1"/>
          <p:cNvSpPr>
            <a:spLocks noGrp="1"/>
          </p:cNvSpPr>
          <p:nvPr>
            <p:ph type="body" sz="quarter" idx="10"/>
          </p:nvPr>
        </p:nvSpPr>
        <p:spPr/>
        <p:txBody>
          <a:bodyPr>
            <a:normAutofit fontScale="92500" lnSpcReduction="20000"/>
          </a:bodyPr>
          <a:lstStyle/>
          <a:p>
            <a:r>
              <a:rPr lang="en-US" dirty="0"/>
              <a:t>Types of two-sample t-tests</a:t>
            </a:r>
          </a:p>
        </p:txBody>
      </p:sp>
      <p:sp>
        <p:nvSpPr>
          <p:cNvPr id="4" name="Rectangle 3"/>
          <p:cNvSpPr/>
          <p:nvPr/>
        </p:nvSpPr>
        <p:spPr>
          <a:xfrm>
            <a:off x="2532647" y="1010743"/>
            <a:ext cx="2413417" cy="899410"/>
          </a:xfrm>
          <a:prstGeom prst="rect">
            <a:avLst/>
          </a:prstGeom>
          <a:solidFill>
            <a:schemeClr val="accent3">
              <a:lumMod val="20000"/>
              <a:lumOff val="80000"/>
            </a:schemeClr>
          </a:solidFill>
          <a:ln>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5" name="Rectangle 4"/>
          <p:cNvSpPr/>
          <p:nvPr/>
        </p:nvSpPr>
        <p:spPr>
          <a:xfrm>
            <a:off x="7122826" y="1010743"/>
            <a:ext cx="2413417" cy="899410"/>
          </a:xfrm>
          <a:prstGeom prst="rect">
            <a:avLst/>
          </a:prstGeom>
          <a:solidFill>
            <a:schemeClr val="accent3">
              <a:lumMod val="20000"/>
              <a:lumOff val="80000"/>
            </a:schemeClr>
          </a:solidFill>
          <a:ln>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b="1" dirty="0"/>
              <a:t>Paired t-test</a:t>
            </a:r>
          </a:p>
        </p:txBody>
      </p:sp>
      <p:sp>
        <p:nvSpPr>
          <p:cNvPr id="9" name="Rectangle 8"/>
          <p:cNvSpPr/>
          <p:nvPr/>
        </p:nvSpPr>
        <p:spPr>
          <a:xfrm>
            <a:off x="4139783" y="3189313"/>
            <a:ext cx="2413417" cy="899410"/>
          </a:xfrm>
          <a:prstGeom prst="rect">
            <a:avLst/>
          </a:prstGeom>
          <a:solidFill>
            <a:schemeClr val="accent3">
              <a:lumMod val="20000"/>
              <a:lumOff val="80000"/>
            </a:schemeClr>
          </a:solidFill>
          <a:ln>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b="1" dirty="0"/>
              <a:t>Unequal Variance</a:t>
            </a:r>
          </a:p>
        </p:txBody>
      </p:sp>
      <p:sp>
        <p:nvSpPr>
          <p:cNvPr id="10" name="Rectangle 9"/>
          <p:cNvSpPr/>
          <p:nvPr/>
        </p:nvSpPr>
        <p:spPr>
          <a:xfrm>
            <a:off x="724524" y="3189313"/>
            <a:ext cx="2413417" cy="899410"/>
          </a:xfrm>
          <a:prstGeom prst="rect">
            <a:avLst/>
          </a:prstGeom>
          <a:solidFill>
            <a:schemeClr val="accent3">
              <a:lumMod val="20000"/>
              <a:lumOff val="80000"/>
            </a:schemeClr>
          </a:solidFill>
          <a:ln>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b="1" dirty="0"/>
              <a:t>Equal Variance</a:t>
            </a:r>
          </a:p>
        </p:txBody>
      </p:sp>
      <p:sp>
        <p:nvSpPr>
          <p:cNvPr id="11" name="TextBox 10"/>
          <p:cNvSpPr txBox="1"/>
          <p:nvPr/>
        </p:nvSpPr>
        <p:spPr>
          <a:xfrm>
            <a:off x="2680175" y="1137282"/>
            <a:ext cx="2118360" cy="646331"/>
          </a:xfrm>
          <a:prstGeom prst="rect">
            <a:avLst/>
          </a:prstGeom>
          <a:noFill/>
        </p:spPr>
        <p:txBody>
          <a:bodyPr wrap="square" rtlCol="0">
            <a:spAutoFit/>
          </a:bodyPr>
          <a:lstStyle/>
          <a:p>
            <a:pPr algn="ctr"/>
            <a:r>
              <a:rPr lang="en-US" b="1" dirty="0"/>
              <a:t>Independent two-sample t-test</a:t>
            </a:r>
          </a:p>
        </p:txBody>
      </p:sp>
      <p:cxnSp>
        <p:nvCxnSpPr>
          <p:cNvPr id="15" name="Elbow Connector 14"/>
          <p:cNvCxnSpPr>
            <a:stCxn id="4" idx="2"/>
            <a:endCxn id="10" idx="0"/>
          </p:cNvCxnSpPr>
          <p:nvPr/>
        </p:nvCxnSpPr>
        <p:spPr>
          <a:xfrm rot="5400000">
            <a:off x="2195715" y="1645672"/>
            <a:ext cx="1279160" cy="1808123"/>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19" name="Elbow Connector 18"/>
          <p:cNvCxnSpPr>
            <a:stCxn id="9" idx="0"/>
          </p:cNvCxnSpPr>
          <p:nvPr/>
        </p:nvCxnSpPr>
        <p:spPr>
          <a:xfrm rot="16200000" flipV="1">
            <a:off x="4223134" y="2065954"/>
            <a:ext cx="639580" cy="1607137"/>
          </a:xfrm>
          <a:prstGeom prst="bentConnector2">
            <a:avLst/>
          </a:prstGeom>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ED0AA375-142B-4B7B-A93D-397E6B2BD8C4}"/>
              </a:ext>
            </a:extLst>
          </p:cNvPr>
          <p:cNvSpPr txBox="1"/>
          <p:nvPr/>
        </p:nvSpPr>
        <p:spPr>
          <a:xfrm>
            <a:off x="3111307" y="4801724"/>
            <a:ext cx="6680762" cy="1631216"/>
          </a:xfrm>
          <a:prstGeom prst="rect">
            <a:avLst/>
          </a:prstGeom>
          <a:noFill/>
        </p:spPr>
        <p:txBody>
          <a:bodyPr wrap="square" rtlCol="0">
            <a:spAutoFit/>
          </a:bodyPr>
          <a:lstStyle/>
          <a:p>
            <a:r>
              <a:rPr lang="en-US" sz="2500" b="1" dirty="0" err="1">
                <a:solidFill>
                  <a:schemeClr val="bg1"/>
                </a:solidFill>
                <a:latin typeface="Times New Roman" panose="02020603050405020304" pitchFamily="18" charset="0"/>
                <a:cs typeface="Times New Roman" panose="02020603050405020304" pitchFamily="18" charset="0"/>
              </a:rPr>
              <a:t>t.test</a:t>
            </a:r>
            <a:r>
              <a:rPr lang="en-US" sz="2500" dirty="0">
                <a:solidFill>
                  <a:schemeClr val="bg1"/>
                </a:solidFill>
                <a:latin typeface="Times New Roman" panose="02020603050405020304" pitchFamily="18" charset="0"/>
                <a:cs typeface="Times New Roman" panose="02020603050405020304" pitchFamily="18" charset="0"/>
              </a:rPr>
              <a:t>(x, y = NULL,</a:t>
            </a:r>
          </a:p>
          <a:p>
            <a:r>
              <a:rPr lang="en-US" sz="2500" dirty="0">
                <a:solidFill>
                  <a:schemeClr val="bg1"/>
                </a:solidFill>
                <a:latin typeface="Times New Roman" panose="02020603050405020304" pitchFamily="18" charset="0"/>
                <a:cs typeface="Times New Roman" panose="02020603050405020304" pitchFamily="18" charset="0"/>
              </a:rPr>
              <a:t>       alternative = c("</a:t>
            </a:r>
            <a:r>
              <a:rPr lang="en-US" sz="2500" dirty="0" err="1">
                <a:solidFill>
                  <a:schemeClr val="bg1"/>
                </a:solidFill>
                <a:latin typeface="Times New Roman" panose="02020603050405020304" pitchFamily="18" charset="0"/>
                <a:cs typeface="Times New Roman" panose="02020603050405020304" pitchFamily="18" charset="0"/>
              </a:rPr>
              <a:t>two.sided</a:t>
            </a:r>
            <a:r>
              <a:rPr lang="en-US" sz="2500" dirty="0">
                <a:solidFill>
                  <a:schemeClr val="bg1"/>
                </a:solidFill>
                <a:latin typeface="Times New Roman" panose="02020603050405020304" pitchFamily="18" charset="0"/>
                <a:cs typeface="Times New Roman" panose="02020603050405020304" pitchFamily="18" charset="0"/>
              </a:rPr>
              <a:t>", "less", "greater"),</a:t>
            </a:r>
          </a:p>
          <a:p>
            <a:r>
              <a:rPr lang="en-US" sz="2500" dirty="0">
                <a:solidFill>
                  <a:schemeClr val="bg1"/>
                </a:solidFill>
                <a:latin typeface="Times New Roman" panose="02020603050405020304" pitchFamily="18" charset="0"/>
                <a:cs typeface="Times New Roman" panose="02020603050405020304" pitchFamily="18" charset="0"/>
              </a:rPr>
              <a:t>       mu = 0, paired = FALSE, </a:t>
            </a:r>
            <a:r>
              <a:rPr lang="en-US" sz="2500" dirty="0" err="1">
                <a:solidFill>
                  <a:schemeClr val="bg1"/>
                </a:solidFill>
                <a:latin typeface="Times New Roman" panose="02020603050405020304" pitchFamily="18" charset="0"/>
                <a:cs typeface="Times New Roman" panose="02020603050405020304" pitchFamily="18" charset="0"/>
              </a:rPr>
              <a:t>var.equal</a:t>
            </a:r>
            <a:r>
              <a:rPr lang="en-US" sz="2500" dirty="0">
                <a:solidFill>
                  <a:schemeClr val="bg1"/>
                </a:solidFill>
                <a:latin typeface="Times New Roman" panose="02020603050405020304" pitchFamily="18" charset="0"/>
                <a:cs typeface="Times New Roman" panose="02020603050405020304" pitchFamily="18" charset="0"/>
              </a:rPr>
              <a:t> = FALSE,</a:t>
            </a:r>
          </a:p>
          <a:p>
            <a:r>
              <a:rPr lang="en-US" sz="2500" dirty="0">
                <a:solidFill>
                  <a:schemeClr val="bg1"/>
                </a:solidFill>
                <a:latin typeface="Times New Roman" panose="02020603050405020304" pitchFamily="18" charset="0"/>
                <a:cs typeface="Times New Roman" panose="02020603050405020304" pitchFamily="18" charset="0"/>
              </a:rPr>
              <a:t>       </a:t>
            </a:r>
            <a:r>
              <a:rPr lang="en-US" sz="2500" dirty="0" err="1">
                <a:solidFill>
                  <a:schemeClr val="bg1"/>
                </a:solidFill>
                <a:latin typeface="Times New Roman" panose="02020603050405020304" pitchFamily="18" charset="0"/>
                <a:cs typeface="Times New Roman" panose="02020603050405020304" pitchFamily="18" charset="0"/>
              </a:rPr>
              <a:t>conf.level</a:t>
            </a:r>
            <a:r>
              <a:rPr lang="en-US" sz="2500" dirty="0">
                <a:solidFill>
                  <a:schemeClr val="bg1"/>
                </a:solidFill>
                <a:latin typeface="Times New Roman" panose="02020603050405020304" pitchFamily="18" charset="0"/>
                <a:cs typeface="Times New Roman" panose="02020603050405020304" pitchFamily="18" charset="0"/>
              </a:rPr>
              <a:t> = 0.95, ...)</a:t>
            </a:r>
          </a:p>
        </p:txBody>
      </p:sp>
      <p:sp>
        <p:nvSpPr>
          <p:cNvPr id="6" name="TextBox 5">
            <a:extLst>
              <a:ext uri="{FF2B5EF4-FFF2-40B4-BE49-F238E27FC236}">
                <a16:creationId xmlns:a16="http://schemas.microsoft.com/office/drawing/2014/main" id="{5F11161E-C966-4599-834A-7F131AA6BE84}"/>
              </a:ext>
            </a:extLst>
          </p:cNvPr>
          <p:cNvSpPr txBox="1"/>
          <p:nvPr/>
        </p:nvSpPr>
        <p:spPr>
          <a:xfrm>
            <a:off x="1393793" y="4758432"/>
            <a:ext cx="1563248" cy="553998"/>
          </a:xfrm>
          <a:prstGeom prst="rect">
            <a:avLst/>
          </a:prstGeom>
          <a:noFill/>
        </p:spPr>
        <p:txBody>
          <a:bodyPr wrap="none" rtlCol="0">
            <a:spAutoFit/>
          </a:bodyPr>
          <a:lstStyle/>
          <a:p>
            <a:r>
              <a:rPr lang="en-US" sz="3000" b="1" u="sng"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R-code</a:t>
            </a:r>
            <a:r>
              <a:rPr lang="en-US" sz="30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8723760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163513" y="130175"/>
            <a:ext cx="8489168" cy="522288"/>
          </a:xfrm>
        </p:spPr>
        <p:txBody>
          <a:bodyPr>
            <a:normAutofit/>
          </a:bodyPr>
          <a:lstStyle/>
          <a:p>
            <a:r>
              <a:rPr lang="en-US" sz="2800" dirty="0"/>
              <a:t>Independent Samples: Equal Variance</a:t>
            </a:r>
          </a:p>
        </p:txBody>
      </p:sp>
      <p:pic>
        <p:nvPicPr>
          <p:cNvPr id="3" name="Content Placeholder 2"/>
          <p:cNvPicPr>
            <a:picLocks noGrp="1" noChangeAspect="1"/>
          </p:cNvPicPr>
          <p:nvPr>
            <p:ph sz="quarter" idx="11"/>
          </p:nvPr>
        </p:nvPicPr>
        <p:blipFill>
          <a:blip r:embed="rId2"/>
          <a:stretch>
            <a:fillRect/>
          </a:stretch>
        </p:blipFill>
        <p:spPr>
          <a:xfrm>
            <a:off x="0" y="1255594"/>
            <a:ext cx="5441430" cy="2976474"/>
          </a:xfrm>
          <a:prstGeom prst="rect">
            <a:avLst/>
          </a:prstGeom>
        </p:spPr>
      </p:pic>
      <p:sp>
        <p:nvSpPr>
          <p:cNvPr id="5" name="TextBox 4"/>
          <p:cNvSpPr txBox="1"/>
          <p:nvPr/>
        </p:nvSpPr>
        <p:spPr>
          <a:xfrm>
            <a:off x="4080681" y="887104"/>
            <a:ext cx="3643952" cy="368490"/>
          </a:xfrm>
          <a:prstGeom prst="rect">
            <a:avLst/>
          </a:prstGeom>
          <a:noFill/>
        </p:spPr>
        <p:txBody>
          <a:bodyPr wrap="square" rtlCol="0">
            <a:spAutoFit/>
          </a:bodyPr>
          <a:lstStyle/>
          <a:p>
            <a:r>
              <a:rPr lang="en-US" b="1" dirty="0">
                <a:solidFill>
                  <a:srgbClr val="FF0000"/>
                </a:solidFill>
              </a:rPr>
              <a:t>Equal Variance</a:t>
            </a:r>
          </a:p>
        </p:txBody>
      </p:sp>
      <p:pic>
        <p:nvPicPr>
          <p:cNvPr id="4" name="Picture 3"/>
          <p:cNvPicPr>
            <a:picLocks noChangeAspect="1"/>
          </p:cNvPicPr>
          <p:nvPr/>
        </p:nvPicPr>
        <p:blipFill>
          <a:blip r:embed="rId3"/>
          <a:stretch>
            <a:fillRect/>
          </a:stretch>
        </p:blipFill>
        <p:spPr>
          <a:xfrm>
            <a:off x="5185065" y="1255594"/>
            <a:ext cx="6935232" cy="4429878"/>
          </a:xfrm>
          <a:prstGeom prst="rect">
            <a:avLst/>
          </a:prstGeom>
        </p:spPr>
      </p:pic>
      <p:pic>
        <p:nvPicPr>
          <p:cNvPr id="6" name="Picture 5"/>
          <p:cNvPicPr>
            <a:picLocks noChangeAspect="1"/>
          </p:cNvPicPr>
          <p:nvPr/>
        </p:nvPicPr>
        <p:blipFill>
          <a:blip r:embed="rId4"/>
          <a:stretch>
            <a:fillRect/>
          </a:stretch>
        </p:blipFill>
        <p:spPr>
          <a:xfrm>
            <a:off x="0" y="4081881"/>
            <a:ext cx="5256768" cy="1603591"/>
          </a:xfrm>
          <a:prstGeom prst="rect">
            <a:avLst/>
          </a:prstGeom>
        </p:spPr>
      </p:pic>
    </p:spTree>
    <p:extLst>
      <p:ext uri="{BB962C8B-B14F-4D97-AF65-F5344CB8AC3E}">
        <p14:creationId xmlns:p14="http://schemas.microsoft.com/office/powerpoint/2010/main" val="19090395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20000"/>
          </a:bodyPr>
          <a:lstStyle/>
          <a:p>
            <a:r>
              <a:rPr lang="en-US" dirty="0"/>
              <a:t>Exercise 1: EQUAL VARIANCE</a:t>
            </a:r>
          </a:p>
        </p:txBody>
      </p:sp>
      <p:sp>
        <p:nvSpPr>
          <p:cNvPr id="3" name="Content Placeholder 2"/>
          <p:cNvSpPr>
            <a:spLocks noGrp="1"/>
          </p:cNvSpPr>
          <p:nvPr>
            <p:ph sz="quarter" idx="11"/>
          </p:nvPr>
        </p:nvSpPr>
        <p:spPr>
          <a:xfrm>
            <a:off x="163513" y="900071"/>
            <a:ext cx="9325261" cy="5560689"/>
          </a:xfrm>
        </p:spPr>
        <p:txBody>
          <a:bodyPr>
            <a:normAutofit/>
          </a:bodyPr>
          <a:lstStyle/>
          <a:p>
            <a:pPr marL="0" indent="0" algn="just">
              <a:buNone/>
            </a:pPr>
            <a:r>
              <a:rPr lang="en-US" sz="2200" dirty="0">
                <a:latin typeface="Times New Roman" panose="02020603050405020304" pitchFamily="18" charset="0"/>
                <a:cs typeface="Times New Roman" panose="02020603050405020304" pitchFamily="18" charset="0"/>
              </a:rPr>
              <a:t>Suppose you wish to compare a new method of teaching reading to “slow learners” with the current standard method. You decide to base your comparison on the results of a reading test given at the end of a learning period of six months. Of a random sample of 22 “slow learners,” 10 are taught by the new method and 12 are taught by the standard method. All 22 children are taught by qualified instructors under similar conditions for the designated six-month period. The test results are given below (assume variances are </a:t>
            </a:r>
            <a:r>
              <a:rPr lang="en-US" sz="2200" b="1" u="sng" dirty="0">
                <a:solidFill>
                  <a:srgbClr val="FF0000"/>
                </a:solidFill>
                <a:latin typeface="Times New Roman" panose="02020603050405020304" pitchFamily="18" charset="0"/>
                <a:cs typeface="Times New Roman" panose="02020603050405020304" pitchFamily="18" charset="0"/>
              </a:rPr>
              <a:t>equal </a:t>
            </a:r>
            <a:r>
              <a:rPr lang="en-US" sz="2200" dirty="0">
                <a:latin typeface="Times New Roman" panose="02020603050405020304" pitchFamily="18" charset="0"/>
                <a:cs typeface="Times New Roman" panose="02020603050405020304" pitchFamily="18" charset="0"/>
              </a:rPr>
              <a:t>for two populations).</a:t>
            </a:r>
          </a:p>
          <a:p>
            <a:pPr marL="0" indent="0" algn="just">
              <a:buNone/>
            </a:pPr>
            <a:endParaRPr lang="en-US" sz="2200"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pPr marL="457200" indent="-457200">
              <a:buAutoNum type="alphaLcPeriod"/>
            </a:pPr>
            <a:r>
              <a:rPr lang="en-US" sz="2200" dirty="0">
                <a:latin typeface="Times New Roman" panose="02020603050405020304" pitchFamily="18" charset="0"/>
                <a:cs typeface="Times New Roman" panose="02020603050405020304" pitchFamily="18" charset="0"/>
              </a:rPr>
              <a:t>State hypotheses whether new method yields significantly higher test results.</a:t>
            </a:r>
          </a:p>
          <a:p>
            <a:pPr marL="457200" indent="-457200">
              <a:buAutoNum type="alphaLcPeriod"/>
            </a:pPr>
            <a:r>
              <a:rPr lang="en-US" sz="2200" dirty="0">
                <a:latin typeface="Times New Roman" panose="02020603050405020304" pitchFamily="18" charset="0"/>
                <a:cs typeface="Times New Roman" panose="02020603050405020304" pitchFamily="18" charset="0"/>
              </a:rPr>
              <a:t>Run the appropriate test using R. Use ⍺ = 0.05.</a:t>
            </a:r>
          </a:p>
          <a:p>
            <a:pPr marL="457200" indent="-457200">
              <a:buAutoNum type="alphaLcPeriod"/>
            </a:pPr>
            <a:r>
              <a:rPr lang="en-US" sz="2200" dirty="0">
                <a:latin typeface="Times New Roman" panose="02020603050405020304" pitchFamily="18" charset="0"/>
                <a:cs typeface="Times New Roman" panose="02020603050405020304" pitchFamily="18" charset="0"/>
              </a:rPr>
              <a:t>Provide your decision and conclusion.</a:t>
            </a:r>
          </a:p>
        </p:txBody>
      </p:sp>
      <p:graphicFrame>
        <p:nvGraphicFramePr>
          <p:cNvPr id="4" name="Table 3"/>
          <p:cNvGraphicFramePr>
            <a:graphicFrameLocks noGrp="1"/>
          </p:cNvGraphicFramePr>
          <p:nvPr>
            <p:extLst>
              <p:ext uri="{D42A27DB-BD31-4B8C-83A1-F6EECF244321}">
                <p14:modId xmlns:p14="http://schemas.microsoft.com/office/powerpoint/2010/main" val="1269039773"/>
              </p:ext>
            </p:extLst>
          </p:nvPr>
        </p:nvGraphicFramePr>
        <p:xfrm>
          <a:off x="837125" y="3343064"/>
          <a:ext cx="10163330" cy="899411"/>
        </p:xfrm>
        <a:graphic>
          <a:graphicData uri="http://schemas.openxmlformats.org/drawingml/2006/table">
            <a:tbl>
              <a:tblPr>
                <a:tableStyleId>{5C22544A-7EE6-4342-B048-85BDC9FD1C3A}</a:tableStyleId>
              </a:tblPr>
              <a:tblGrid>
                <a:gridCol w="1563590">
                  <a:extLst>
                    <a:ext uri="{9D8B030D-6E8A-4147-A177-3AD203B41FA5}">
                      <a16:colId xmlns:a16="http://schemas.microsoft.com/office/drawing/2014/main" val="20000"/>
                    </a:ext>
                  </a:extLst>
                </a:gridCol>
                <a:gridCol w="716645">
                  <a:extLst>
                    <a:ext uri="{9D8B030D-6E8A-4147-A177-3AD203B41FA5}">
                      <a16:colId xmlns:a16="http://schemas.microsoft.com/office/drawing/2014/main" val="20001"/>
                    </a:ext>
                  </a:extLst>
                </a:gridCol>
                <a:gridCol w="716645">
                  <a:extLst>
                    <a:ext uri="{9D8B030D-6E8A-4147-A177-3AD203B41FA5}">
                      <a16:colId xmlns:a16="http://schemas.microsoft.com/office/drawing/2014/main" val="20002"/>
                    </a:ext>
                  </a:extLst>
                </a:gridCol>
                <a:gridCol w="716645">
                  <a:extLst>
                    <a:ext uri="{9D8B030D-6E8A-4147-A177-3AD203B41FA5}">
                      <a16:colId xmlns:a16="http://schemas.microsoft.com/office/drawing/2014/main" val="20003"/>
                    </a:ext>
                  </a:extLst>
                </a:gridCol>
                <a:gridCol w="716645">
                  <a:extLst>
                    <a:ext uri="{9D8B030D-6E8A-4147-A177-3AD203B41FA5}">
                      <a16:colId xmlns:a16="http://schemas.microsoft.com/office/drawing/2014/main" val="20004"/>
                    </a:ext>
                  </a:extLst>
                </a:gridCol>
                <a:gridCol w="716645">
                  <a:extLst>
                    <a:ext uri="{9D8B030D-6E8A-4147-A177-3AD203B41FA5}">
                      <a16:colId xmlns:a16="http://schemas.microsoft.com/office/drawing/2014/main" val="20005"/>
                    </a:ext>
                  </a:extLst>
                </a:gridCol>
                <a:gridCol w="716645">
                  <a:extLst>
                    <a:ext uri="{9D8B030D-6E8A-4147-A177-3AD203B41FA5}">
                      <a16:colId xmlns:a16="http://schemas.microsoft.com/office/drawing/2014/main" val="20006"/>
                    </a:ext>
                  </a:extLst>
                </a:gridCol>
                <a:gridCol w="716645">
                  <a:extLst>
                    <a:ext uri="{9D8B030D-6E8A-4147-A177-3AD203B41FA5}">
                      <a16:colId xmlns:a16="http://schemas.microsoft.com/office/drawing/2014/main" val="20007"/>
                    </a:ext>
                  </a:extLst>
                </a:gridCol>
                <a:gridCol w="716645">
                  <a:extLst>
                    <a:ext uri="{9D8B030D-6E8A-4147-A177-3AD203B41FA5}">
                      <a16:colId xmlns:a16="http://schemas.microsoft.com/office/drawing/2014/main" val="20008"/>
                    </a:ext>
                  </a:extLst>
                </a:gridCol>
                <a:gridCol w="716645">
                  <a:extLst>
                    <a:ext uri="{9D8B030D-6E8A-4147-A177-3AD203B41FA5}">
                      <a16:colId xmlns:a16="http://schemas.microsoft.com/office/drawing/2014/main" val="20009"/>
                    </a:ext>
                  </a:extLst>
                </a:gridCol>
                <a:gridCol w="716645">
                  <a:extLst>
                    <a:ext uri="{9D8B030D-6E8A-4147-A177-3AD203B41FA5}">
                      <a16:colId xmlns:a16="http://schemas.microsoft.com/office/drawing/2014/main" val="20010"/>
                    </a:ext>
                  </a:extLst>
                </a:gridCol>
                <a:gridCol w="716645">
                  <a:extLst>
                    <a:ext uri="{9D8B030D-6E8A-4147-A177-3AD203B41FA5}">
                      <a16:colId xmlns:a16="http://schemas.microsoft.com/office/drawing/2014/main" val="20011"/>
                    </a:ext>
                  </a:extLst>
                </a:gridCol>
                <a:gridCol w="716645">
                  <a:extLst>
                    <a:ext uri="{9D8B030D-6E8A-4147-A177-3AD203B41FA5}">
                      <a16:colId xmlns:a16="http://schemas.microsoft.com/office/drawing/2014/main" val="20012"/>
                    </a:ext>
                  </a:extLst>
                </a:gridCol>
              </a:tblGrid>
              <a:tr h="392140">
                <a:tc>
                  <a:txBody>
                    <a:bodyPr/>
                    <a:lstStyle/>
                    <a:p>
                      <a:pPr algn="l" fontAlgn="b"/>
                      <a:r>
                        <a:rPr lang="en-US" sz="1300" b="1" u="none" strike="noStrike" dirty="0">
                          <a:effectLst/>
                        </a:rPr>
                        <a:t>New Method</a:t>
                      </a:r>
                      <a:endParaRPr lang="en-US" sz="1300" b="1" i="0" u="none" strike="noStrike" dirty="0">
                        <a:solidFill>
                          <a:srgbClr val="000000"/>
                        </a:solidFill>
                        <a:effectLst/>
                        <a:latin typeface="Calibri" charset="0"/>
                      </a:endParaRPr>
                    </a:p>
                  </a:txBody>
                  <a:tcPr marL="6350" marR="6350" marT="6350" marB="0" anchor="ctr"/>
                </a:tc>
                <a:tc>
                  <a:txBody>
                    <a:bodyPr/>
                    <a:lstStyle/>
                    <a:p>
                      <a:pPr algn="ctr" fontAlgn="b"/>
                      <a:r>
                        <a:rPr lang="en-US" sz="1300" u="none" strike="noStrike" dirty="0">
                          <a:effectLst/>
                        </a:rPr>
                        <a:t>80</a:t>
                      </a:r>
                      <a:endParaRPr lang="en-US" sz="1300" b="0" i="0" u="none" strike="noStrike" dirty="0">
                        <a:solidFill>
                          <a:srgbClr val="000000"/>
                        </a:solidFill>
                        <a:effectLst/>
                        <a:latin typeface="Calibri" charset="0"/>
                      </a:endParaRPr>
                    </a:p>
                  </a:txBody>
                  <a:tcPr marL="6350" marR="6350" marT="6350" marB="0" anchor="ctr"/>
                </a:tc>
                <a:tc>
                  <a:txBody>
                    <a:bodyPr/>
                    <a:lstStyle/>
                    <a:p>
                      <a:pPr algn="ctr" fontAlgn="b"/>
                      <a:r>
                        <a:rPr lang="en-US" sz="1300" u="none" strike="noStrike" dirty="0">
                          <a:effectLst/>
                        </a:rPr>
                        <a:t>80</a:t>
                      </a:r>
                      <a:endParaRPr lang="en-US" sz="1300" b="0" i="0" u="none" strike="noStrike" dirty="0">
                        <a:solidFill>
                          <a:srgbClr val="000000"/>
                        </a:solidFill>
                        <a:effectLst/>
                        <a:latin typeface="Calibri" charset="0"/>
                      </a:endParaRPr>
                    </a:p>
                  </a:txBody>
                  <a:tcPr marL="6350" marR="6350" marT="6350" marB="0" anchor="ctr"/>
                </a:tc>
                <a:tc>
                  <a:txBody>
                    <a:bodyPr/>
                    <a:lstStyle/>
                    <a:p>
                      <a:pPr algn="ctr" fontAlgn="b"/>
                      <a:r>
                        <a:rPr lang="fi-FI" sz="1300" u="none" strike="noStrike" dirty="0">
                          <a:effectLst/>
                        </a:rPr>
                        <a:t>79</a:t>
                      </a:r>
                      <a:endParaRPr lang="fi-FI" sz="1300" b="0" i="0" u="none" strike="noStrike" dirty="0">
                        <a:solidFill>
                          <a:srgbClr val="000000"/>
                        </a:solidFill>
                        <a:effectLst/>
                        <a:latin typeface="Calibri" charset="0"/>
                      </a:endParaRPr>
                    </a:p>
                  </a:txBody>
                  <a:tcPr marL="6350" marR="6350" marT="6350" marB="0" anchor="ctr"/>
                </a:tc>
                <a:tc>
                  <a:txBody>
                    <a:bodyPr/>
                    <a:lstStyle/>
                    <a:p>
                      <a:pPr algn="ctr" fontAlgn="b"/>
                      <a:r>
                        <a:rPr lang="en-US" sz="1300" u="none" strike="noStrike" dirty="0">
                          <a:effectLst/>
                        </a:rPr>
                        <a:t>81</a:t>
                      </a:r>
                      <a:endParaRPr lang="en-US" sz="1300" b="0" i="0" u="none" strike="noStrike" dirty="0">
                        <a:solidFill>
                          <a:srgbClr val="000000"/>
                        </a:solidFill>
                        <a:effectLst/>
                        <a:latin typeface="Calibri" charset="0"/>
                      </a:endParaRPr>
                    </a:p>
                  </a:txBody>
                  <a:tcPr marL="6350" marR="6350" marT="6350" marB="0" anchor="ctr"/>
                </a:tc>
                <a:tc>
                  <a:txBody>
                    <a:bodyPr/>
                    <a:lstStyle/>
                    <a:p>
                      <a:pPr algn="ctr" fontAlgn="b"/>
                      <a:r>
                        <a:rPr lang="en-US" sz="1300" u="none" strike="noStrike" dirty="0">
                          <a:effectLst/>
                        </a:rPr>
                        <a:t>76</a:t>
                      </a:r>
                      <a:endParaRPr lang="en-US" sz="1300" b="0" i="0" u="none" strike="noStrike" dirty="0">
                        <a:solidFill>
                          <a:srgbClr val="000000"/>
                        </a:solidFill>
                        <a:effectLst/>
                        <a:latin typeface="Calibri" charset="0"/>
                      </a:endParaRPr>
                    </a:p>
                  </a:txBody>
                  <a:tcPr marL="6350" marR="6350" marT="6350" marB="0" anchor="ctr"/>
                </a:tc>
                <a:tc>
                  <a:txBody>
                    <a:bodyPr/>
                    <a:lstStyle/>
                    <a:p>
                      <a:pPr algn="ctr" fontAlgn="b"/>
                      <a:r>
                        <a:rPr lang="is-IS" sz="1300" u="none" strike="noStrike" dirty="0">
                          <a:effectLst/>
                        </a:rPr>
                        <a:t>66</a:t>
                      </a:r>
                      <a:endParaRPr lang="is-IS" sz="1300" b="0" i="0" u="none" strike="noStrike" dirty="0">
                        <a:solidFill>
                          <a:srgbClr val="000000"/>
                        </a:solidFill>
                        <a:effectLst/>
                        <a:latin typeface="Calibri" charset="0"/>
                      </a:endParaRPr>
                    </a:p>
                  </a:txBody>
                  <a:tcPr marL="6350" marR="6350" marT="6350" marB="0" anchor="ctr"/>
                </a:tc>
                <a:tc>
                  <a:txBody>
                    <a:bodyPr/>
                    <a:lstStyle/>
                    <a:p>
                      <a:pPr algn="ctr" fontAlgn="b"/>
                      <a:r>
                        <a:rPr lang="is-IS" sz="1300" u="none" strike="noStrike" dirty="0">
                          <a:effectLst/>
                        </a:rPr>
                        <a:t>71</a:t>
                      </a:r>
                      <a:endParaRPr lang="is-IS" sz="1300" b="0" i="0" u="none" strike="noStrike" dirty="0">
                        <a:solidFill>
                          <a:srgbClr val="000000"/>
                        </a:solidFill>
                        <a:effectLst/>
                        <a:latin typeface="Calibri" charset="0"/>
                      </a:endParaRPr>
                    </a:p>
                  </a:txBody>
                  <a:tcPr marL="6350" marR="6350" marT="6350" marB="0" anchor="ctr"/>
                </a:tc>
                <a:tc>
                  <a:txBody>
                    <a:bodyPr/>
                    <a:lstStyle/>
                    <a:p>
                      <a:pPr algn="ctr" fontAlgn="b"/>
                      <a:r>
                        <a:rPr lang="en-US" sz="1300" u="none" strike="noStrike" dirty="0">
                          <a:effectLst/>
                        </a:rPr>
                        <a:t>76</a:t>
                      </a:r>
                      <a:endParaRPr lang="en-US" sz="1300" b="0" i="0" u="none" strike="noStrike" dirty="0">
                        <a:solidFill>
                          <a:srgbClr val="000000"/>
                        </a:solidFill>
                        <a:effectLst/>
                        <a:latin typeface="Calibri" charset="0"/>
                      </a:endParaRPr>
                    </a:p>
                  </a:txBody>
                  <a:tcPr marL="6350" marR="6350" marT="6350" marB="0" anchor="ctr"/>
                </a:tc>
                <a:tc>
                  <a:txBody>
                    <a:bodyPr/>
                    <a:lstStyle/>
                    <a:p>
                      <a:pPr algn="ctr" fontAlgn="b"/>
                      <a:r>
                        <a:rPr lang="en-US" sz="1300" u="none" strike="noStrike" dirty="0">
                          <a:effectLst/>
                        </a:rPr>
                        <a:t>70</a:t>
                      </a:r>
                      <a:endParaRPr lang="en-US" sz="1300" b="0" i="0" u="none" strike="noStrike" dirty="0">
                        <a:solidFill>
                          <a:srgbClr val="000000"/>
                        </a:solidFill>
                        <a:effectLst/>
                        <a:latin typeface="Calibri" charset="0"/>
                      </a:endParaRPr>
                    </a:p>
                  </a:txBody>
                  <a:tcPr marL="6350" marR="6350" marT="6350" marB="0" anchor="ctr"/>
                </a:tc>
                <a:tc>
                  <a:txBody>
                    <a:bodyPr/>
                    <a:lstStyle/>
                    <a:p>
                      <a:pPr algn="ctr" fontAlgn="b"/>
                      <a:r>
                        <a:rPr lang="en-US" sz="1300" u="none" strike="noStrike" dirty="0">
                          <a:effectLst/>
                        </a:rPr>
                        <a:t>85</a:t>
                      </a:r>
                      <a:endParaRPr lang="en-US" sz="1300" b="0" i="0" u="none" strike="noStrike" dirty="0">
                        <a:solidFill>
                          <a:srgbClr val="000000"/>
                        </a:solidFill>
                        <a:effectLst/>
                        <a:latin typeface="Calibri" charset="0"/>
                      </a:endParaRPr>
                    </a:p>
                  </a:txBody>
                  <a:tcPr marL="6350" marR="6350" marT="6350" marB="0" anchor="ctr"/>
                </a:tc>
                <a:tc>
                  <a:txBody>
                    <a:bodyPr/>
                    <a:lstStyle/>
                    <a:p>
                      <a:pPr algn="ctr" fontAlgn="b"/>
                      <a:endParaRPr lang="en-US" sz="1300" b="0" i="0" u="none" strike="noStrike">
                        <a:solidFill>
                          <a:srgbClr val="000000"/>
                        </a:solidFill>
                        <a:effectLst/>
                        <a:latin typeface="Calibri" charset="0"/>
                      </a:endParaRPr>
                    </a:p>
                  </a:txBody>
                  <a:tcPr marL="6350" marR="6350" marT="6350" marB="0" anchor="ctr"/>
                </a:tc>
                <a:tc>
                  <a:txBody>
                    <a:bodyPr/>
                    <a:lstStyle/>
                    <a:p>
                      <a:pPr algn="ctr" fontAlgn="b"/>
                      <a:endParaRPr lang="en-US" sz="1300" b="0" i="0" u="none" strike="noStrike" dirty="0">
                        <a:solidFill>
                          <a:srgbClr val="000000"/>
                        </a:solidFill>
                        <a:effectLst/>
                        <a:latin typeface="Calibri" charset="0"/>
                      </a:endParaRPr>
                    </a:p>
                  </a:txBody>
                  <a:tcPr marL="6350" marR="6350" marT="6350" marB="0" anchor="ctr"/>
                </a:tc>
                <a:extLst>
                  <a:ext uri="{0D108BD9-81ED-4DB2-BD59-A6C34878D82A}">
                    <a16:rowId xmlns:a16="http://schemas.microsoft.com/office/drawing/2014/main" val="10000"/>
                  </a:ext>
                </a:extLst>
              </a:tr>
              <a:tr h="507271">
                <a:tc>
                  <a:txBody>
                    <a:bodyPr/>
                    <a:lstStyle/>
                    <a:p>
                      <a:pPr algn="l" fontAlgn="b"/>
                      <a:r>
                        <a:rPr lang="en-US" sz="1300" b="1" u="none" strike="noStrike" dirty="0">
                          <a:effectLst/>
                        </a:rPr>
                        <a:t>Standard Method</a:t>
                      </a:r>
                      <a:endParaRPr lang="en-US" sz="1300" b="1" i="0" u="none" strike="noStrike" dirty="0">
                        <a:solidFill>
                          <a:srgbClr val="000000"/>
                        </a:solidFill>
                        <a:effectLst/>
                        <a:latin typeface="Calibri" charset="0"/>
                      </a:endParaRPr>
                    </a:p>
                  </a:txBody>
                  <a:tcPr marL="6350" marR="6350" marT="6350" marB="0" anchor="ctr"/>
                </a:tc>
                <a:tc>
                  <a:txBody>
                    <a:bodyPr/>
                    <a:lstStyle/>
                    <a:p>
                      <a:pPr algn="ctr" fontAlgn="b"/>
                      <a:r>
                        <a:rPr lang="fi-FI" sz="1300" u="none" strike="noStrike" dirty="0">
                          <a:effectLst/>
                        </a:rPr>
                        <a:t>79</a:t>
                      </a:r>
                      <a:endParaRPr lang="fi-FI" sz="1300" b="0" i="0" u="none" strike="noStrike" dirty="0">
                        <a:solidFill>
                          <a:srgbClr val="000000"/>
                        </a:solidFill>
                        <a:effectLst/>
                        <a:latin typeface="Calibri" charset="0"/>
                      </a:endParaRPr>
                    </a:p>
                  </a:txBody>
                  <a:tcPr marL="6350" marR="6350" marT="6350" marB="0" anchor="ctr"/>
                </a:tc>
                <a:tc>
                  <a:txBody>
                    <a:bodyPr/>
                    <a:lstStyle/>
                    <a:p>
                      <a:pPr algn="ctr" fontAlgn="b"/>
                      <a:r>
                        <a:rPr lang="is-IS" sz="1300" u="none" strike="noStrike" dirty="0">
                          <a:effectLst/>
                        </a:rPr>
                        <a:t>62</a:t>
                      </a:r>
                      <a:endParaRPr lang="is-IS" sz="1300" b="0" i="0" u="none" strike="noStrike" dirty="0">
                        <a:solidFill>
                          <a:srgbClr val="000000"/>
                        </a:solidFill>
                        <a:effectLst/>
                        <a:latin typeface="Calibri" charset="0"/>
                      </a:endParaRPr>
                    </a:p>
                  </a:txBody>
                  <a:tcPr marL="6350" marR="6350" marT="6350" marB="0" anchor="ctr"/>
                </a:tc>
                <a:tc>
                  <a:txBody>
                    <a:bodyPr/>
                    <a:lstStyle/>
                    <a:p>
                      <a:pPr algn="ctr" fontAlgn="b"/>
                      <a:r>
                        <a:rPr lang="en-US" sz="1300" u="none" strike="noStrike" dirty="0">
                          <a:effectLst/>
                        </a:rPr>
                        <a:t>70</a:t>
                      </a:r>
                      <a:endParaRPr lang="en-US" sz="1300" b="0" i="0" u="none" strike="noStrike" dirty="0">
                        <a:solidFill>
                          <a:srgbClr val="000000"/>
                        </a:solidFill>
                        <a:effectLst/>
                        <a:latin typeface="Calibri" charset="0"/>
                      </a:endParaRPr>
                    </a:p>
                  </a:txBody>
                  <a:tcPr marL="6350" marR="6350" marT="6350" marB="0" anchor="ctr"/>
                </a:tc>
                <a:tc>
                  <a:txBody>
                    <a:bodyPr/>
                    <a:lstStyle/>
                    <a:p>
                      <a:pPr algn="ctr" fontAlgn="b"/>
                      <a:r>
                        <a:rPr lang="is-IS" sz="1300" u="none" strike="noStrike" dirty="0">
                          <a:effectLst/>
                        </a:rPr>
                        <a:t>68</a:t>
                      </a:r>
                      <a:endParaRPr lang="is-IS" sz="1300" b="0" i="0" u="none" strike="noStrike" dirty="0">
                        <a:solidFill>
                          <a:srgbClr val="000000"/>
                        </a:solidFill>
                        <a:effectLst/>
                        <a:latin typeface="Calibri" charset="0"/>
                      </a:endParaRPr>
                    </a:p>
                  </a:txBody>
                  <a:tcPr marL="6350" marR="6350" marT="6350" marB="0" anchor="ctr"/>
                </a:tc>
                <a:tc>
                  <a:txBody>
                    <a:bodyPr/>
                    <a:lstStyle/>
                    <a:p>
                      <a:pPr algn="ctr" fontAlgn="b"/>
                      <a:r>
                        <a:rPr lang="is-IS" sz="1300" u="none" strike="noStrike" dirty="0">
                          <a:effectLst/>
                        </a:rPr>
                        <a:t>73</a:t>
                      </a:r>
                      <a:endParaRPr lang="is-IS" sz="1300" b="0" i="0" u="none" strike="noStrike" dirty="0">
                        <a:solidFill>
                          <a:srgbClr val="000000"/>
                        </a:solidFill>
                        <a:effectLst/>
                        <a:latin typeface="Calibri" charset="0"/>
                      </a:endParaRPr>
                    </a:p>
                  </a:txBody>
                  <a:tcPr marL="6350" marR="6350" marT="6350" marB="0" anchor="ctr"/>
                </a:tc>
                <a:tc>
                  <a:txBody>
                    <a:bodyPr/>
                    <a:lstStyle/>
                    <a:p>
                      <a:pPr algn="ctr" fontAlgn="b"/>
                      <a:r>
                        <a:rPr lang="en-US" sz="1300" u="none" strike="noStrike" dirty="0">
                          <a:effectLst/>
                        </a:rPr>
                        <a:t>76</a:t>
                      </a:r>
                      <a:endParaRPr lang="en-US" sz="1300" b="0" i="0" u="none" strike="noStrike" dirty="0">
                        <a:solidFill>
                          <a:srgbClr val="000000"/>
                        </a:solidFill>
                        <a:effectLst/>
                        <a:latin typeface="Calibri" charset="0"/>
                      </a:endParaRPr>
                    </a:p>
                  </a:txBody>
                  <a:tcPr marL="6350" marR="6350" marT="6350" marB="0" anchor="ctr"/>
                </a:tc>
                <a:tc>
                  <a:txBody>
                    <a:bodyPr/>
                    <a:lstStyle/>
                    <a:p>
                      <a:pPr algn="ctr" fontAlgn="b"/>
                      <a:r>
                        <a:rPr lang="en-US" sz="1300" u="none" strike="noStrike" dirty="0">
                          <a:effectLst/>
                        </a:rPr>
                        <a:t>86</a:t>
                      </a:r>
                      <a:endParaRPr lang="en-US" sz="1300" b="0" i="0" u="none" strike="noStrike" dirty="0">
                        <a:solidFill>
                          <a:srgbClr val="000000"/>
                        </a:solidFill>
                        <a:effectLst/>
                        <a:latin typeface="Calibri" charset="0"/>
                      </a:endParaRPr>
                    </a:p>
                  </a:txBody>
                  <a:tcPr marL="6350" marR="6350" marT="6350" marB="0" anchor="ctr"/>
                </a:tc>
                <a:tc>
                  <a:txBody>
                    <a:bodyPr/>
                    <a:lstStyle/>
                    <a:p>
                      <a:pPr algn="ctr" fontAlgn="b"/>
                      <a:r>
                        <a:rPr lang="is-IS" sz="1300" u="none" strike="noStrike" dirty="0">
                          <a:effectLst/>
                        </a:rPr>
                        <a:t>73</a:t>
                      </a:r>
                      <a:endParaRPr lang="is-IS" sz="1300" b="0" i="0" u="none" strike="noStrike" dirty="0">
                        <a:solidFill>
                          <a:srgbClr val="000000"/>
                        </a:solidFill>
                        <a:effectLst/>
                        <a:latin typeface="Calibri" charset="0"/>
                      </a:endParaRPr>
                    </a:p>
                  </a:txBody>
                  <a:tcPr marL="6350" marR="6350" marT="6350" marB="0" anchor="ctr"/>
                </a:tc>
                <a:tc>
                  <a:txBody>
                    <a:bodyPr/>
                    <a:lstStyle/>
                    <a:p>
                      <a:pPr algn="ctr" fontAlgn="b"/>
                      <a:r>
                        <a:rPr lang="is-IS" sz="1300" u="none" strike="noStrike" dirty="0">
                          <a:effectLst/>
                        </a:rPr>
                        <a:t>72</a:t>
                      </a:r>
                      <a:endParaRPr lang="is-IS" sz="1300" b="0" i="0" u="none" strike="noStrike" dirty="0">
                        <a:solidFill>
                          <a:srgbClr val="000000"/>
                        </a:solidFill>
                        <a:effectLst/>
                        <a:latin typeface="Calibri" charset="0"/>
                      </a:endParaRPr>
                    </a:p>
                  </a:txBody>
                  <a:tcPr marL="6350" marR="6350" marT="6350" marB="0" anchor="ctr"/>
                </a:tc>
                <a:tc>
                  <a:txBody>
                    <a:bodyPr/>
                    <a:lstStyle/>
                    <a:p>
                      <a:pPr algn="ctr" fontAlgn="b"/>
                      <a:r>
                        <a:rPr lang="is-IS" sz="1300" u="none" strike="noStrike" dirty="0">
                          <a:effectLst/>
                        </a:rPr>
                        <a:t>68</a:t>
                      </a:r>
                      <a:endParaRPr lang="is-IS" sz="1300" b="0" i="0" u="none" strike="noStrike" dirty="0">
                        <a:solidFill>
                          <a:srgbClr val="000000"/>
                        </a:solidFill>
                        <a:effectLst/>
                        <a:latin typeface="Calibri" charset="0"/>
                      </a:endParaRPr>
                    </a:p>
                  </a:txBody>
                  <a:tcPr marL="6350" marR="6350" marT="6350" marB="0" anchor="ctr"/>
                </a:tc>
                <a:tc>
                  <a:txBody>
                    <a:bodyPr/>
                    <a:lstStyle/>
                    <a:p>
                      <a:pPr algn="ctr" fontAlgn="b"/>
                      <a:r>
                        <a:rPr lang="en-US" sz="1300" u="none" strike="noStrike" dirty="0">
                          <a:effectLst/>
                        </a:rPr>
                        <a:t>75</a:t>
                      </a:r>
                      <a:endParaRPr lang="en-US" sz="1300" b="0" i="0" u="none" strike="noStrike" dirty="0">
                        <a:solidFill>
                          <a:srgbClr val="000000"/>
                        </a:solidFill>
                        <a:effectLst/>
                        <a:latin typeface="Calibri" charset="0"/>
                      </a:endParaRPr>
                    </a:p>
                  </a:txBody>
                  <a:tcPr marL="6350" marR="6350" marT="6350" marB="0" anchor="ctr"/>
                </a:tc>
                <a:tc>
                  <a:txBody>
                    <a:bodyPr/>
                    <a:lstStyle/>
                    <a:p>
                      <a:pPr algn="ctr" fontAlgn="b"/>
                      <a:r>
                        <a:rPr lang="is-IS" sz="1300" u="none" strike="noStrike" dirty="0">
                          <a:effectLst/>
                        </a:rPr>
                        <a:t>66</a:t>
                      </a:r>
                      <a:endParaRPr lang="is-IS" sz="1300" b="0" i="0" u="none" strike="noStrike" dirty="0">
                        <a:solidFill>
                          <a:srgbClr val="000000"/>
                        </a:solidFill>
                        <a:effectLst/>
                        <a:latin typeface="Calibri" charset="0"/>
                      </a:endParaRPr>
                    </a:p>
                  </a:txBody>
                  <a:tcPr marL="6350" marR="6350" marT="6350" marB="0" anchor="ctr"/>
                </a:tc>
                <a:extLst>
                  <a:ext uri="{0D108BD9-81ED-4DB2-BD59-A6C34878D82A}">
                    <a16:rowId xmlns:a16="http://schemas.microsoft.com/office/drawing/2014/main" val="10001"/>
                  </a:ext>
                </a:extLst>
              </a:tr>
            </a:tbl>
          </a:graphicData>
        </a:graphic>
      </p:graphicFrame>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665787" y="1499678"/>
            <a:ext cx="2526213" cy="1333463"/>
          </a:xfrm>
          <a:prstGeom prst="rect">
            <a:avLst/>
          </a:prstGeom>
        </p:spPr>
      </p:pic>
    </p:spTree>
    <p:extLst>
      <p:ext uri="{BB962C8B-B14F-4D97-AF65-F5344CB8AC3E}">
        <p14:creationId xmlns:p14="http://schemas.microsoft.com/office/powerpoint/2010/main" val="11015499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75047E1-AEE5-4A22-BB8B-ACFAD748BB72}"/>
              </a:ext>
            </a:extLst>
          </p:cNvPr>
          <p:cNvSpPr>
            <a:spLocks noGrp="1"/>
          </p:cNvSpPr>
          <p:nvPr>
            <p:ph type="body" sz="quarter" idx="10"/>
          </p:nvPr>
        </p:nvSpPr>
        <p:spPr/>
        <p:txBody>
          <a:bodyPr>
            <a:normAutofit fontScale="92500" lnSpcReduction="20000"/>
          </a:bodyPr>
          <a:lstStyle/>
          <a:p>
            <a:r>
              <a:rPr lang="en-US" dirty="0"/>
              <a:t>Example 1: SOLUTIONS</a:t>
            </a:r>
          </a:p>
        </p:txBody>
      </p:sp>
      <p:sp>
        <p:nvSpPr>
          <p:cNvPr id="3" name="Content Placeholder 2">
            <a:extLst>
              <a:ext uri="{FF2B5EF4-FFF2-40B4-BE49-F238E27FC236}">
                <a16:creationId xmlns:a16="http://schemas.microsoft.com/office/drawing/2014/main" id="{3BCD2347-7BAA-4177-9E20-D87E86718217}"/>
              </a:ext>
            </a:extLst>
          </p:cNvPr>
          <p:cNvSpPr>
            <a:spLocks noGrp="1"/>
          </p:cNvSpPr>
          <p:nvPr>
            <p:ph sz="quarter" idx="11"/>
          </p:nvPr>
        </p:nvSpPr>
        <p:spPr>
          <a:xfrm>
            <a:off x="499269" y="926305"/>
            <a:ext cx="11193462" cy="5643171"/>
          </a:xfrm>
        </p:spPr>
        <p:txBody>
          <a:bodyPr>
            <a:normAutofit lnSpcReduction="10000"/>
          </a:bodyPr>
          <a:lstStyle/>
          <a:p>
            <a:pPr marL="342900" marR="0" indent="-342900">
              <a:lnSpc>
                <a:spcPct val="150000"/>
              </a:lnSpc>
              <a:spcBef>
                <a:spcPts val="0"/>
              </a:spcBef>
              <a:spcAft>
                <a:spcPts val="0"/>
              </a:spcAft>
              <a:buAutoNum type="alphaLcPeriod"/>
            </a:pPr>
            <a:r>
              <a:rPr lang="en-US" sz="1800" b="1" dirty="0">
                <a:solidFill>
                  <a:srgbClr val="0000CC"/>
                </a:solidFill>
                <a:effectLst/>
                <a:latin typeface="Times New Roman" panose="02020603050405020304" pitchFamily="18" charset="0"/>
                <a:ea typeface="Times New Roman" panose="02020603050405020304" pitchFamily="18" charset="0"/>
                <a:cs typeface="Times New Roman" panose="02020603050405020304" pitchFamily="18" charset="0"/>
              </a:rPr>
              <a:t>State the null and alternative hypotheses.</a:t>
            </a:r>
          </a:p>
          <a:p>
            <a:pPr marL="342900" marR="0" indent="-342900">
              <a:lnSpc>
                <a:spcPct val="150000"/>
              </a:lnSpc>
              <a:spcBef>
                <a:spcPts val="0"/>
              </a:spcBef>
              <a:spcAft>
                <a:spcPts val="0"/>
              </a:spcAft>
              <a:buAutoNum type="alphaLcPeriod"/>
            </a:pPr>
            <a:endParaRPr lang="en-US" sz="1800" b="1" dirty="0">
              <a:solidFill>
                <a:srgbClr val="0000CC"/>
              </a:solidFill>
              <a:effectLst/>
              <a:latin typeface="Times New Roman" panose="02020603050405020304" pitchFamily="18" charset="0"/>
              <a:ea typeface="Calibri" panose="020F0502020204030204" pitchFamily="34" charset="0"/>
              <a:cs typeface="Times New Roman" panose="02020603050405020304" pitchFamily="18" charset="0"/>
            </a:endParaRPr>
          </a:p>
          <a:p>
            <a:pPr marL="0" marR="0" indent="0">
              <a:spcBef>
                <a:spcPts val="0"/>
              </a:spcBef>
              <a:spcAft>
                <a:spcPts val="0"/>
              </a:spcAft>
              <a:buNone/>
            </a:pPr>
            <a:r>
              <a:rPr lang="en-US" sz="1800" dirty="0">
                <a:effectLst/>
                <a:latin typeface="Times New Roman" panose="02020603050405020304" pitchFamily="18" charset="0"/>
                <a:ea typeface="Times New Roman" panose="02020603050405020304" pitchFamily="18" charset="0"/>
              </a:rPr>
              <a:t>	</a:t>
            </a:r>
            <a:r>
              <a:rPr lang="en-US" sz="1800" b="1" dirty="0">
                <a:effectLst/>
                <a:latin typeface="Times New Roman" panose="02020603050405020304" pitchFamily="18" charset="0"/>
                <a:ea typeface="Times New Roman" panose="02020603050405020304" pitchFamily="18" charset="0"/>
              </a:rPr>
              <a:t>H</a:t>
            </a:r>
            <a:r>
              <a:rPr lang="en-US" sz="1800" b="1" baseline="-25000" dirty="0">
                <a:effectLst/>
                <a:latin typeface="Times New Roman" panose="02020603050405020304" pitchFamily="18" charset="0"/>
                <a:ea typeface="Times New Roman" panose="02020603050405020304" pitchFamily="18" charset="0"/>
              </a:rPr>
              <a:t>0</a:t>
            </a:r>
            <a:r>
              <a:rPr lang="en-US" sz="1800" b="1" dirty="0">
                <a:effectLst/>
                <a:latin typeface="Times New Roman" panose="02020603050405020304" pitchFamily="18" charset="0"/>
                <a:ea typeface="Times New Roman" panose="02020603050405020304" pitchFamily="18" charset="0"/>
              </a:rPr>
              <a:t>: µ</a:t>
            </a:r>
            <a:r>
              <a:rPr lang="en-US" sz="1800" b="1" baseline="-25000" dirty="0">
                <a:effectLst/>
                <a:latin typeface="Times New Roman" panose="02020603050405020304" pitchFamily="18" charset="0"/>
                <a:ea typeface="Times New Roman" panose="02020603050405020304" pitchFamily="18" charset="0"/>
              </a:rPr>
              <a:t>N</a:t>
            </a:r>
            <a:r>
              <a:rPr lang="en-US" sz="1800" b="1" dirty="0">
                <a:effectLst/>
                <a:latin typeface="Times New Roman" panose="02020603050405020304" pitchFamily="18" charset="0"/>
                <a:ea typeface="Times New Roman" panose="02020603050405020304" pitchFamily="18" charset="0"/>
              </a:rPr>
              <a:t> - µ</a:t>
            </a:r>
            <a:r>
              <a:rPr lang="en-US" sz="1800" b="1" baseline="-25000" dirty="0">
                <a:latin typeface="Times New Roman" panose="02020603050405020304" pitchFamily="18" charset="0"/>
                <a:ea typeface="Times New Roman" panose="02020603050405020304" pitchFamily="18" charset="0"/>
              </a:rPr>
              <a:t>S</a:t>
            </a:r>
            <a:r>
              <a:rPr lang="en-US" sz="1800" b="1" dirty="0">
                <a:effectLst/>
                <a:latin typeface="Times New Roman" panose="02020603050405020304" pitchFamily="18" charset="0"/>
                <a:ea typeface="Times New Roman" panose="02020603050405020304" pitchFamily="18" charset="0"/>
              </a:rPr>
              <a:t> = 0 	</a:t>
            </a:r>
            <a:r>
              <a:rPr lang="en-US" sz="1800" b="1" dirty="0">
                <a:solidFill>
                  <a:srgbClr val="0000CC"/>
                </a:solidFill>
                <a:latin typeface="Times New Roman" panose="02020603050405020304" pitchFamily="18" charset="0"/>
                <a:cs typeface="Times New Roman" panose="02020603050405020304" pitchFamily="18" charset="0"/>
                <a:sym typeface="Symbol" charset="2"/>
              </a:rPr>
              <a:t></a:t>
            </a:r>
            <a:r>
              <a:rPr lang="en-US" sz="1800" b="1" baseline="-25000" dirty="0">
                <a:solidFill>
                  <a:srgbClr val="0000CC"/>
                </a:solidFill>
                <a:latin typeface="Times New Roman" panose="02020603050405020304" pitchFamily="18" charset="0"/>
                <a:cs typeface="Times New Roman" panose="02020603050405020304" pitchFamily="18" charset="0"/>
              </a:rPr>
              <a:t>N</a:t>
            </a:r>
            <a:r>
              <a:rPr lang="en-US" sz="1800" b="1" dirty="0">
                <a:solidFill>
                  <a:srgbClr val="0000CC"/>
                </a:solidFill>
                <a:latin typeface="Times New Roman" panose="02020603050405020304" pitchFamily="18" charset="0"/>
                <a:cs typeface="Times New Roman" panose="02020603050405020304" pitchFamily="18" charset="0"/>
              </a:rPr>
              <a:t> </a:t>
            </a:r>
            <a:r>
              <a:rPr lang="mr-IN" sz="1800" b="1" dirty="0">
                <a:solidFill>
                  <a:srgbClr val="0000CC"/>
                </a:solidFill>
                <a:latin typeface="Times New Roman" panose="02020603050405020304" pitchFamily="18" charset="0"/>
              </a:rPr>
              <a:t>–</a:t>
            </a:r>
            <a:r>
              <a:rPr lang="en-US" sz="1800" b="1" dirty="0">
                <a:solidFill>
                  <a:srgbClr val="0000CC"/>
                </a:solidFill>
                <a:latin typeface="Times New Roman" panose="02020603050405020304" pitchFamily="18" charset="0"/>
                <a:cs typeface="Times New Roman" panose="02020603050405020304" pitchFamily="18" charset="0"/>
              </a:rPr>
              <a:t> new method, </a:t>
            </a:r>
            <a:r>
              <a:rPr lang="en-US" sz="1800" b="1" dirty="0">
                <a:solidFill>
                  <a:srgbClr val="0000CC"/>
                </a:solidFill>
                <a:latin typeface="Times New Roman" panose="02020603050405020304" pitchFamily="18" charset="0"/>
                <a:cs typeface="Times New Roman" panose="02020603050405020304" pitchFamily="18" charset="0"/>
                <a:sym typeface="Symbol" charset="2"/>
              </a:rPr>
              <a:t></a:t>
            </a:r>
            <a:r>
              <a:rPr lang="en-US" sz="1800" b="1" baseline="-25000" dirty="0">
                <a:solidFill>
                  <a:srgbClr val="0000CC"/>
                </a:solidFill>
                <a:latin typeface="Times New Roman" panose="02020603050405020304" pitchFamily="18" charset="0"/>
                <a:cs typeface="Times New Roman" panose="02020603050405020304" pitchFamily="18" charset="0"/>
              </a:rPr>
              <a:t>S </a:t>
            </a:r>
            <a:r>
              <a:rPr lang="mr-IN" sz="1800" b="1" dirty="0">
                <a:solidFill>
                  <a:srgbClr val="0000CC"/>
                </a:solidFill>
                <a:latin typeface="Times New Roman" panose="02020603050405020304" pitchFamily="18" charset="0"/>
              </a:rPr>
              <a:t>–</a:t>
            </a:r>
            <a:r>
              <a:rPr lang="en-US" sz="1800" b="1" dirty="0">
                <a:solidFill>
                  <a:srgbClr val="0000CC"/>
                </a:solidFill>
                <a:latin typeface="Times New Roman" panose="02020603050405020304" pitchFamily="18" charset="0"/>
                <a:cs typeface="Times New Roman" panose="02020603050405020304" pitchFamily="18" charset="0"/>
              </a:rPr>
              <a:t> standard method </a:t>
            </a:r>
            <a:endParaRPr lang="en-US" sz="1800" b="1" dirty="0">
              <a:solidFill>
                <a:srgbClr val="0000CC"/>
              </a:solidFill>
              <a:effectLst/>
              <a:latin typeface="Times New Roman" panose="02020603050405020304" pitchFamily="18" charset="0"/>
              <a:ea typeface="Calibri" panose="020F0502020204030204" pitchFamily="34" charset="0"/>
              <a:cs typeface="Times New Roman" panose="02020603050405020304" pitchFamily="18" charset="0"/>
            </a:endParaRPr>
          </a:p>
          <a:p>
            <a:pPr marL="0" marR="0" indent="0">
              <a:spcBef>
                <a:spcPts val="0"/>
              </a:spcBef>
              <a:spcAft>
                <a:spcPts val="0"/>
              </a:spcAft>
              <a:buNone/>
            </a:pPr>
            <a:r>
              <a:rPr lang="en-US" sz="1800" b="1" dirty="0">
                <a:effectLst/>
                <a:latin typeface="Times New Roman" panose="02020603050405020304" pitchFamily="18" charset="0"/>
                <a:ea typeface="Times New Roman" panose="02020603050405020304" pitchFamily="18" charset="0"/>
              </a:rPr>
              <a:t>	Ha: µ</a:t>
            </a:r>
            <a:r>
              <a:rPr lang="en-US" sz="1800" b="1" baseline="-25000" dirty="0">
                <a:effectLst/>
                <a:latin typeface="Times New Roman" panose="02020603050405020304" pitchFamily="18" charset="0"/>
                <a:ea typeface="Times New Roman" panose="02020603050405020304" pitchFamily="18" charset="0"/>
              </a:rPr>
              <a:t>N</a:t>
            </a:r>
            <a:r>
              <a:rPr lang="en-US" sz="1800" b="1" dirty="0">
                <a:effectLst/>
                <a:latin typeface="Times New Roman" panose="02020603050405020304" pitchFamily="18" charset="0"/>
                <a:ea typeface="Times New Roman" panose="02020603050405020304" pitchFamily="18" charset="0"/>
              </a:rPr>
              <a:t> - µ</a:t>
            </a:r>
            <a:r>
              <a:rPr lang="en-US" sz="1800" b="1" baseline="-25000" dirty="0">
                <a:effectLst/>
                <a:latin typeface="Times New Roman" panose="02020603050405020304" pitchFamily="18" charset="0"/>
                <a:ea typeface="Times New Roman" panose="02020603050405020304" pitchFamily="18" charset="0"/>
              </a:rPr>
              <a:t>S</a:t>
            </a:r>
            <a:r>
              <a:rPr lang="en-US" sz="1800" b="1" dirty="0">
                <a:effectLst/>
                <a:latin typeface="Times New Roman" panose="02020603050405020304" pitchFamily="18" charset="0"/>
                <a:ea typeface="Times New Roman" panose="02020603050405020304" pitchFamily="18" charset="0"/>
              </a:rPr>
              <a:t> </a:t>
            </a:r>
            <a:r>
              <a:rPr lang="en-US" sz="1800" b="1" dirty="0">
                <a:latin typeface="Times New Roman" panose="02020603050405020304" pitchFamily="18" charset="0"/>
                <a:ea typeface="Times New Roman" panose="02020603050405020304" pitchFamily="18" charset="0"/>
              </a:rPr>
              <a:t>&gt;</a:t>
            </a:r>
            <a:r>
              <a:rPr lang="en-US" sz="1800" b="1" dirty="0">
                <a:effectLst/>
                <a:latin typeface="Times New Roman" panose="02020603050405020304" pitchFamily="18" charset="0"/>
                <a:ea typeface="Times New Roman" panose="02020603050405020304" pitchFamily="18" charset="0"/>
              </a:rPr>
              <a:t> 0</a:t>
            </a:r>
            <a:endParaRPr lang="en-US" sz="1800" b="1" dirty="0">
              <a:effectLst/>
              <a:latin typeface="Times New Roman" panose="02020603050405020304" pitchFamily="18" charset="0"/>
              <a:ea typeface="Calibri" panose="020F0502020204030204" pitchFamily="34" charset="0"/>
            </a:endParaRPr>
          </a:p>
          <a:p>
            <a:pPr marL="0" marR="0" indent="0">
              <a:lnSpc>
                <a:spcPct val="150000"/>
              </a:lnSpc>
              <a:spcBef>
                <a:spcPts val="0"/>
              </a:spcBef>
              <a:spcAft>
                <a:spcPts val="0"/>
              </a:spcAft>
              <a:buNone/>
            </a:pPr>
            <a:endParaRPr lang="en-US" sz="600" b="1" dirty="0">
              <a:effectLst/>
              <a:latin typeface="Arial" panose="020B0604020202020204" pitchFamily="34" charset="0"/>
              <a:ea typeface="Times New Roman" panose="02020603050405020304" pitchFamily="18" charset="0"/>
              <a:cs typeface="Times New Roman" panose="02020603050405020304" pitchFamily="18" charset="0"/>
            </a:endParaRPr>
          </a:p>
          <a:p>
            <a:pPr marL="0" marR="0" indent="0">
              <a:lnSpc>
                <a:spcPct val="150000"/>
              </a:lnSpc>
              <a:spcBef>
                <a:spcPts val="0"/>
              </a:spcBef>
              <a:spcAft>
                <a:spcPts val="0"/>
              </a:spcAft>
              <a:buNone/>
            </a:pPr>
            <a:r>
              <a:rPr lang="en-US" sz="1800" b="1" dirty="0">
                <a:solidFill>
                  <a:srgbClr val="0000CC"/>
                </a:solidFill>
                <a:effectLst/>
                <a:latin typeface="Times New Roman" panose="02020603050405020304" pitchFamily="18" charset="0"/>
                <a:ea typeface="Times New Roman" panose="02020603050405020304" pitchFamily="18" charset="0"/>
                <a:cs typeface="Times New Roman" panose="02020603050405020304" pitchFamily="18" charset="0"/>
              </a:rPr>
              <a:t>b. Run the appropriate test using equal variance assumption. Use </a:t>
            </a:r>
            <a:r>
              <a:rPr lang="en-US" sz="1800" b="1" dirty="0">
                <a:solidFill>
                  <a:srgbClr val="0000CC"/>
                </a:solidFill>
                <a:effectLst/>
                <a:latin typeface="Times New Roman" panose="02020603050405020304" pitchFamily="18" charset="0"/>
                <a:ea typeface="Times New Roman" panose="02020603050405020304" pitchFamily="18" charset="0"/>
                <a:cs typeface="Times New Roman" panose="02020603050405020304" pitchFamily="18" charset="0"/>
                <a:sym typeface="Symbol" panose="05050102010706020507" pitchFamily="18" charset="2"/>
              </a:rPr>
              <a:t></a:t>
            </a:r>
            <a:r>
              <a:rPr lang="en-US" sz="1800" b="1" dirty="0">
                <a:solidFill>
                  <a:srgbClr val="0000CC"/>
                </a:solidFill>
                <a:effectLst/>
                <a:latin typeface="Times New Roman" panose="02020603050405020304" pitchFamily="18" charset="0"/>
                <a:ea typeface="Times New Roman" panose="02020603050405020304" pitchFamily="18" charset="0"/>
                <a:cs typeface="Times New Roman" panose="02020603050405020304" pitchFamily="18" charset="0"/>
              </a:rPr>
              <a:t> = 0.05.</a:t>
            </a:r>
            <a:r>
              <a:rPr lang="en-US" sz="1800" dirty="0">
                <a:effectLst/>
                <a:latin typeface="Arial" panose="020B0604020202020204" pitchFamily="34" charset="0"/>
                <a:ea typeface="Times New Roman" panose="02020603050405020304" pitchFamily="18" charset="0"/>
                <a:cs typeface="Times New Roman" panose="02020603050405020304" pitchFamily="18" charset="0"/>
              </a:rPr>
              <a:t> </a:t>
            </a:r>
          </a:p>
          <a:p>
            <a:pPr marL="0" marR="0" indent="0">
              <a:lnSpc>
                <a:spcPct val="150000"/>
              </a:lnSpc>
              <a:spcBef>
                <a:spcPts val="0"/>
              </a:spcBef>
              <a:spcAft>
                <a:spcPts val="0"/>
              </a:spcAft>
              <a:buNone/>
            </a:pPr>
            <a:r>
              <a:rPr lang="en-US" sz="1800" dirty="0">
                <a:latin typeface="Arial" panose="020B0604020202020204" pitchFamily="34" charset="0"/>
                <a:ea typeface="Times New Roman" panose="02020603050405020304" pitchFamily="18" charset="0"/>
                <a:cs typeface="Times New Roman" panose="02020603050405020304" pitchFamily="18" charset="0"/>
              </a:rPr>
              <a:t>	</a:t>
            </a:r>
            <a:r>
              <a:rPr lang="en-US" sz="18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1800" dirty="0">
                <a:solidFill>
                  <a:srgbClr val="FF0000"/>
                </a:solidFill>
                <a:effectLst/>
                <a:latin typeface="Arial" panose="020B0604020202020204" pitchFamily="34" charset="0"/>
                <a:ea typeface="Times New Roman" panose="02020603050405020304" pitchFamily="18" charset="0"/>
                <a:cs typeface="Times New Roman" panose="02020603050405020304" pitchFamily="18" charset="0"/>
              </a:rPr>
              <a:t>PLEASE REFER TO R FOR SOLUTIONS</a:t>
            </a:r>
            <a:r>
              <a:rPr lang="en-US" sz="1800" dirty="0">
                <a:effectLst/>
                <a:latin typeface="Arial" panose="020B0604020202020204" pitchFamily="34" charset="0"/>
                <a:ea typeface="Times New Roman" panose="02020603050405020304" pitchFamily="18" charset="0"/>
                <a:cs typeface="Times New Roman" panose="02020603050405020304" pitchFamily="18" charset="0"/>
              </a:rPr>
              <a:t>]</a:t>
            </a:r>
            <a:endParaRPr lang="en-US" sz="1800" dirty="0">
              <a:effectLst/>
              <a:latin typeface="Helvetica" panose="020B0604020202020204" pitchFamily="34" charset="0"/>
              <a:ea typeface="Calibri" panose="020F0502020204030204" pitchFamily="34" charset="0"/>
              <a:cs typeface="Times New Roman" panose="02020603050405020304" pitchFamily="18" charset="0"/>
            </a:endParaRPr>
          </a:p>
          <a:p>
            <a:pPr marL="0" marR="0" indent="0">
              <a:lnSpc>
                <a:spcPct val="150000"/>
              </a:lnSpc>
              <a:spcBef>
                <a:spcPts val="0"/>
              </a:spcBef>
              <a:spcAft>
                <a:spcPts val="0"/>
              </a:spcAft>
              <a:buNone/>
            </a:pPr>
            <a:endParaRPr lang="en-US" sz="1800" b="1" dirty="0">
              <a:effectLst/>
              <a:latin typeface="Arial" panose="020B0604020202020204" pitchFamily="34" charset="0"/>
              <a:ea typeface="Times New Roman" panose="02020603050405020304" pitchFamily="18" charset="0"/>
              <a:cs typeface="Times New Roman" panose="02020603050405020304" pitchFamily="18" charset="0"/>
            </a:endParaRPr>
          </a:p>
          <a:p>
            <a:pPr marL="0" marR="0" indent="0">
              <a:lnSpc>
                <a:spcPct val="150000"/>
              </a:lnSpc>
              <a:spcBef>
                <a:spcPts val="0"/>
              </a:spcBef>
              <a:spcAft>
                <a:spcPts val="0"/>
              </a:spcAft>
              <a:buNone/>
            </a:pPr>
            <a:endParaRPr lang="en-US" sz="1800" b="1" dirty="0">
              <a:effectLst/>
              <a:latin typeface="Arial" panose="020B0604020202020204" pitchFamily="34" charset="0"/>
              <a:ea typeface="Times New Roman" panose="02020603050405020304" pitchFamily="18" charset="0"/>
              <a:cs typeface="Times New Roman" panose="02020603050405020304" pitchFamily="18" charset="0"/>
            </a:endParaRPr>
          </a:p>
          <a:p>
            <a:pPr marL="0" marR="0" indent="0">
              <a:lnSpc>
                <a:spcPct val="150000"/>
              </a:lnSpc>
              <a:spcBef>
                <a:spcPts val="0"/>
              </a:spcBef>
              <a:spcAft>
                <a:spcPts val="0"/>
              </a:spcAft>
              <a:buNone/>
            </a:pPr>
            <a:endParaRPr lang="en-US" sz="1800" b="1" dirty="0">
              <a:latin typeface="Arial" panose="020B0604020202020204" pitchFamily="34" charset="0"/>
              <a:ea typeface="Times New Roman" panose="02020603050405020304" pitchFamily="18" charset="0"/>
              <a:cs typeface="Times New Roman" panose="02020603050405020304" pitchFamily="18" charset="0"/>
            </a:endParaRPr>
          </a:p>
          <a:p>
            <a:pPr marL="0" marR="0" indent="0">
              <a:lnSpc>
                <a:spcPct val="150000"/>
              </a:lnSpc>
              <a:spcBef>
                <a:spcPts val="0"/>
              </a:spcBef>
              <a:spcAft>
                <a:spcPts val="0"/>
              </a:spcAft>
              <a:buNone/>
            </a:pPr>
            <a:endParaRPr lang="en-US" sz="1800" b="1" dirty="0">
              <a:latin typeface="Arial" panose="020B0604020202020204" pitchFamily="34" charset="0"/>
              <a:ea typeface="Times New Roman" panose="02020603050405020304" pitchFamily="18" charset="0"/>
              <a:cs typeface="Times New Roman" panose="02020603050405020304" pitchFamily="18" charset="0"/>
            </a:endParaRPr>
          </a:p>
          <a:p>
            <a:pPr marL="0" marR="0" indent="0">
              <a:lnSpc>
                <a:spcPct val="150000"/>
              </a:lnSpc>
              <a:spcBef>
                <a:spcPts val="0"/>
              </a:spcBef>
              <a:spcAft>
                <a:spcPts val="0"/>
              </a:spcAft>
              <a:buNone/>
            </a:pPr>
            <a:endParaRPr lang="en-US" sz="1800" b="1" dirty="0">
              <a:latin typeface="Arial" panose="020B0604020202020204" pitchFamily="34" charset="0"/>
              <a:ea typeface="Times New Roman" panose="02020603050405020304" pitchFamily="18" charset="0"/>
              <a:cs typeface="Times New Roman" panose="02020603050405020304" pitchFamily="18" charset="0"/>
            </a:endParaRPr>
          </a:p>
          <a:p>
            <a:pPr marL="0" marR="0" indent="0">
              <a:lnSpc>
                <a:spcPct val="150000"/>
              </a:lnSpc>
              <a:spcBef>
                <a:spcPts val="0"/>
              </a:spcBef>
              <a:spcAft>
                <a:spcPts val="0"/>
              </a:spcAft>
              <a:buNone/>
            </a:pPr>
            <a:endParaRPr lang="en-US" sz="1800" b="1" dirty="0">
              <a:effectLst/>
              <a:latin typeface="Arial" panose="020B0604020202020204" pitchFamily="34" charset="0"/>
              <a:ea typeface="Times New Roman" panose="02020603050405020304" pitchFamily="18" charset="0"/>
              <a:cs typeface="Times New Roman" panose="02020603050405020304" pitchFamily="18" charset="0"/>
            </a:endParaRPr>
          </a:p>
          <a:p>
            <a:pPr marL="0" marR="0" indent="0">
              <a:lnSpc>
                <a:spcPct val="150000"/>
              </a:lnSpc>
              <a:spcBef>
                <a:spcPts val="0"/>
              </a:spcBef>
              <a:spcAft>
                <a:spcPts val="0"/>
              </a:spcAft>
              <a:buNone/>
            </a:pPr>
            <a:r>
              <a:rPr lang="en-US" sz="1800" b="1" dirty="0">
                <a:solidFill>
                  <a:srgbClr val="0000CC"/>
                </a:solidFill>
                <a:effectLst/>
                <a:latin typeface="Times New Roman" panose="02020603050405020304" pitchFamily="18" charset="0"/>
                <a:ea typeface="Times New Roman" panose="02020603050405020304" pitchFamily="18" charset="0"/>
                <a:cs typeface="Times New Roman" panose="02020603050405020304" pitchFamily="18" charset="0"/>
              </a:rPr>
              <a:t>c.</a:t>
            </a:r>
            <a:r>
              <a:rPr lang="en-US" sz="1800" dirty="0">
                <a:solidFill>
                  <a:srgbClr val="0000CC"/>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b="1" dirty="0">
                <a:solidFill>
                  <a:srgbClr val="0000CC"/>
                </a:solidFill>
                <a:effectLst/>
                <a:latin typeface="Times New Roman" panose="02020603050405020304" pitchFamily="18" charset="0"/>
                <a:ea typeface="Times New Roman" panose="02020603050405020304" pitchFamily="18" charset="0"/>
                <a:cs typeface="Times New Roman" panose="02020603050405020304" pitchFamily="18" charset="0"/>
              </a:rPr>
              <a:t>Provide your decision and conclusions.</a:t>
            </a:r>
            <a:endParaRPr lang="en-US" sz="1800" b="1" dirty="0">
              <a:solidFill>
                <a:srgbClr val="0000CC"/>
              </a:solidFill>
              <a:effectLst/>
              <a:latin typeface="Times New Roman" panose="02020603050405020304" pitchFamily="18" charset="0"/>
              <a:ea typeface="Calibri" panose="020F0502020204030204" pitchFamily="34" charset="0"/>
              <a:cs typeface="Times New Roman" panose="02020603050405020304" pitchFamily="18" charset="0"/>
            </a:endParaRPr>
          </a:p>
          <a:p>
            <a:pPr marL="0" marR="0" lvl="0" indent="0" defTabSz="914400" eaLnBrk="1" fontAlgn="auto" latinLnBrk="0" hangingPunct="1">
              <a:lnSpc>
                <a:spcPct val="100000"/>
              </a:lnSpc>
              <a:spcBef>
                <a:spcPts val="0"/>
              </a:spcBef>
              <a:spcAft>
                <a:spcPts val="0"/>
              </a:spcAft>
              <a:buClrTx/>
              <a:buSzTx/>
              <a:buNone/>
              <a:tabLst/>
              <a:defRPr/>
            </a:pPr>
            <a:r>
              <a:rPr lang="en-US" sz="1800" dirty="0"/>
              <a:t>	</a:t>
            </a:r>
            <a:r>
              <a:rPr lang="en-US" sz="2200" dirty="0">
                <a:latin typeface="Times New Roman" panose="02020603050405020304" pitchFamily="18" charset="0"/>
                <a:cs typeface="Times New Roman" panose="02020603050405020304" pitchFamily="18" charset="0"/>
              </a:rPr>
              <a:t>Since p-value = 0.06818 &gt; ⍺ = 0.05 or </a:t>
            </a:r>
            <a:r>
              <a:rPr lang="en-US" sz="2200" dirty="0" err="1">
                <a:latin typeface="Times New Roman" panose="02020603050405020304" pitchFamily="18" charset="0"/>
                <a:cs typeface="Times New Roman" panose="02020603050405020304" pitchFamily="18" charset="0"/>
              </a:rPr>
              <a:t>t</a:t>
            </a:r>
            <a:r>
              <a:rPr lang="en-US" sz="2200" baseline="-25000" dirty="0" err="1">
                <a:latin typeface="Times New Roman" panose="02020603050405020304" pitchFamily="18" charset="0"/>
                <a:cs typeface="Times New Roman" panose="02020603050405020304" pitchFamily="18" charset="0"/>
              </a:rPr>
              <a:t>stat</a:t>
            </a:r>
            <a:r>
              <a:rPr lang="en-US" sz="2200" dirty="0">
                <a:latin typeface="Times New Roman" panose="02020603050405020304" pitchFamily="18" charset="0"/>
                <a:cs typeface="Times New Roman" panose="02020603050405020304" pitchFamily="18" charset="0"/>
              </a:rPr>
              <a:t> = 1.55 &lt; t</a:t>
            </a:r>
            <a:r>
              <a:rPr lang="en-US" sz="2200" baseline="-25000" dirty="0">
                <a:latin typeface="Times New Roman" panose="02020603050405020304" pitchFamily="18" charset="0"/>
                <a:cs typeface="Times New Roman" panose="02020603050405020304" pitchFamily="18" charset="0"/>
              </a:rPr>
              <a:t>⍺</a:t>
            </a:r>
            <a:r>
              <a:rPr lang="en-US" sz="2200" dirty="0">
                <a:latin typeface="Times New Roman" panose="02020603050405020304" pitchFamily="18" charset="0"/>
                <a:cs typeface="Times New Roman" panose="02020603050405020304" pitchFamily="18" charset="0"/>
              </a:rPr>
              <a:t> = 1.72 we fail to reject H</a:t>
            </a:r>
            <a:r>
              <a:rPr lang="en-US" sz="2200" baseline="-25000" dirty="0">
                <a:latin typeface="Times New Roman" panose="02020603050405020304" pitchFamily="18" charset="0"/>
                <a:cs typeface="Times New Roman" panose="02020603050405020304" pitchFamily="18" charset="0"/>
              </a:rPr>
              <a:t>0 </a:t>
            </a:r>
            <a:r>
              <a:rPr lang="en-US" sz="2200" dirty="0">
                <a:latin typeface="Times New Roman" panose="02020603050405020304" pitchFamily="18" charset="0"/>
                <a:cs typeface="Times New Roman" panose="02020603050405020304" pitchFamily="18" charset="0"/>
              </a:rPr>
              <a:t>and 	conclude 	new teaching 	method is not significantly better than standard method. </a:t>
            </a:r>
          </a:p>
          <a:p>
            <a:endParaRPr lang="en-US" dirty="0"/>
          </a:p>
        </p:txBody>
      </p:sp>
      <p:sp>
        <p:nvSpPr>
          <p:cNvPr id="8" name="Rectangle 7">
            <a:extLst>
              <a:ext uri="{FF2B5EF4-FFF2-40B4-BE49-F238E27FC236}">
                <a16:creationId xmlns:a16="http://schemas.microsoft.com/office/drawing/2014/main" id="{27399EA0-0DA0-41DB-A61C-232404D9F871}"/>
              </a:ext>
            </a:extLst>
          </p:cNvPr>
          <p:cNvSpPr/>
          <p:nvPr/>
        </p:nvSpPr>
        <p:spPr>
          <a:xfrm>
            <a:off x="1109707" y="3013916"/>
            <a:ext cx="7421732" cy="22416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175A4629-60DC-43B1-8E5B-DF81921C8F92}"/>
              </a:ext>
            </a:extLst>
          </p:cNvPr>
          <p:cNvPicPr>
            <a:picLocks noChangeAspect="1"/>
          </p:cNvPicPr>
          <p:nvPr/>
        </p:nvPicPr>
        <p:blipFill>
          <a:blip r:embed="rId2"/>
          <a:stretch>
            <a:fillRect/>
          </a:stretch>
        </p:blipFill>
        <p:spPr>
          <a:xfrm>
            <a:off x="1501110" y="3177483"/>
            <a:ext cx="6638925" cy="1914525"/>
          </a:xfrm>
          <a:prstGeom prst="rect">
            <a:avLst/>
          </a:prstGeom>
        </p:spPr>
      </p:pic>
    </p:spTree>
    <p:extLst>
      <p:ext uri="{BB962C8B-B14F-4D97-AF65-F5344CB8AC3E}">
        <p14:creationId xmlns:p14="http://schemas.microsoft.com/office/powerpoint/2010/main" val="38358961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1739</TotalTime>
  <Words>1128</Words>
  <Application>Microsoft Office PowerPoint</Application>
  <PresentationFormat>Widescreen</PresentationFormat>
  <Paragraphs>233</Paragraphs>
  <Slides>16</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Arial</vt:lpstr>
      <vt:lpstr>Calibri</vt:lpstr>
      <vt:lpstr>Calibri Light</vt:lpstr>
      <vt:lpstr>Cambria Math</vt:lpstr>
      <vt:lpstr>Helvetica</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Mark</dc:creator>
  <cp:lastModifiedBy>Jamoliddin Saidov</cp:lastModifiedBy>
  <cp:revision>198</cp:revision>
  <dcterms:created xsi:type="dcterms:W3CDTF">2015-06-15T09:27:21Z</dcterms:created>
  <dcterms:modified xsi:type="dcterms:W3CDTF">2021-02-22T07:58:16Z</dcterms:modified>
</cp:coreProperties>
</file>

<file path=docProps/thumbnail.jpeg>
</file>